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9" r:id="rId5"/>
  </p:sldMasterIdLst>
  <p:notesMasterIdLst>
    <p:notesMasterId r:id="rId17"/>
  </p:notesMasterIdLst>
  <p:sldIdLst>
    <p:sldId id="257" r:id="rId6"/>
    <p:sldId id="309" r:id="rId7"/>
    <p:sldId id="339" r:id="rId8"/>
    <p:sldId id="318" r:id="rId9"/>
    <p:sldId id="319" r:id="rId10"/>
    <p:sldId id="295" r:id="rId11"/>
    <p:sldId id="321" r:id="rId12"/>
    <p:sldId id="328" r:id="rId13"/>
    <p:sldId id="342" r:id="rId14"/>
    <p:sldId id="345" r:id="rId15"/>
    <p:sldId id="305"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raine Doo" initials="ltd" lastIdx="10" clrIdx="0">
    <p:extLst>
      <p:ext uri="{19B8F6BF-5375-455C-9EA6-DF929625EA0E}">
        <p15:presenceInfo xmlns:p15="http://schemas.microsoft.com/office/powerpoint/2012/main" userId="Lorraine Do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5090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77" autoAdjust="0"/>
    <p:restoredTop sz="95256" autoAdjust="0"/>
  </p:normalViewPr>
  <p:slideViewPr>
    <p:cSldViewPr snapToGrid="0">
      <p:cViewPr varScale="1">
        <p:scale>
          <a:sx n="62" d="100"/>
          <a:sy n="62" d="100"/>
        </p:scale>
        <p:origin x="510" y="72"/>
      </p:cViewPr>
      <p:guideLst/>
    </p:cSldViewPr>
  </p:slideViewPr>
  <p:notesTextViewPr>
    <p:cViewPr>
      <p:scale>
        <a:sx n="1" d="1"/>
        <a:sy n="1" d="1"/>
      </p:scale>
      <p:origin x="0" y="0"/>
    </p:cViewPr>
  </p:notesTextViewPr>
  <p:sorterViewPr>
    <p:cViewPr>
      <p:scale>
        <a:sx n="1385359" d="800000"/>
        <a:sy n="1385359" d="800000"/>
      </p:scale>
      <p:origin x="0" y="-13752"/>
    </p:cViewPr>
  </p:sorterViewPr>
  <p:notesViewPr>
    <p:cSldViewPr snapToGrid="0">
      <p:cViewPr varScale="1">
        <p:scale>
          <a:sx n="83" d="100"/>
          <a:sy n="83" d="100"/>
        </p:scale>
        <p:origin x="389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EC8AAB-4F9D-43A1-A185-65BB3271B626}" type="doc">
      <dgm:prSet loTypeId="urn:microsoft.com/office/officeart/2018/2/layout/IconVerticalSolidList" loCatId="icon" qsTypeId="urn:microsoft.com/office/officeart/2005/8/quickstyle/simple1" qsCatId="simple" csTypeId="urn:microsoft.com/office/officeart/2005/8/colors/accent1_2" csCatId="accent1" phldr="1"/>
      <dgm:spPr/>
      <dgm:t>
        <a:bodyPr/>
        <a:lstStyle/>
        <a:p>
          <a:endParaRPr lang="en-US"/>
        </a:p>
      </dgm:t>
    </dgm:pt>
    <dgm:pt modelId="{15916C49-EE5F-46EE-91B2-F324AEF4E1A0}">
      <dgm:prSet/>
      <dgm:spPr/>
      <dgm:t>
        <a:bodyPr/>
        <a:lstStyle/>
        <a:p>
          <a:pPr>
            <a:lnSpc>
              <a:spcPct val="100000"/>
            </a:lnSpc>
          </a:pPr>
          <a:r>
            <a:rPr lang="en-US" dirty="0"/>
            <a:t>Full Committee review and recommendations received prior to this call.</a:t>
          </a:r>
        </a:p>
      </dgm:t>
    </dgm:pt>
    <dgm:pt modelId="{F26884E3-A1FE-4DED-B901-7B37F3CE2757}" type="parTrans" cxnId="{ECC0A64B-84C1-4D37-949D-3F885D918901}">
      <dgm:prSet/>
      <dgm:spPr/>
      <dgm:t>
        <a:bodyPr/>
        <a:lstStyle/>
        <a:p>
          <a:endParaRPr lang="en-US"/>
        </a:p>
      </dgm:t>
    </dgm:pt>
    <dgm:pt modelId="{682DD837-2555-43BE-B1D1-B97173A6430D}" type="sibTrans" cxnId="{ECC0A64B-84C1-4D37-949D-3F885D918901}">
      <dgm:prSet/>
      <dgm:spPr/>
      <dgm:t>
        <a:bodyPr/>
        <a:lstStyle/>
        <a:p>
          <a:endParaRPr lang="en-US"/>
        </a:p>
      </dgm:t>
    </dgm:pt>
    <dgm:pt modelId="{BF93E013-8DBD-4756-8BCA-E6CD24755966}">
      <dgm:prSet/>
      <dgm:spPr/>
      <dgm:t>
        <a:bodyPr/>
        <a:lstStyle/>
        <a:p>
          <a:pPr>
            <a:lnSpc>
              <a:spcPct val="100000"/>
            </a:lnSpc>
          </a:pPr>
          <a:r>
            <a:rPr lang="en-US"/>
            <a:t>Staff recommendations and support in developing these letters. </a:t>
          </a:r>
        </a:p>
      </dgm:t>
    </dgm:pt>
    <dgm:pt modelId="{B4144A04-BE66-4A54-A2A0-C7896AB6FAB1}" type="parTrans" cxnId="{387E5B1E-1721-4A35-B43A-FBB7CA9B038C}">
      <dgm:prSet/>
      <dgm:spPr/>
      <dgm:t>
        <a:bodyPr/>
        <a:lstStyle/>
        <a:p>
          <a:endParaRPr lang="en-US"/>
        </a:p>
      </dgm:t>
    </dgm:pt>
    <dgm:pt modelId="{9B4B8424-4E83-462F-A666-62D7850812C9}" type="sibTrans" cxnId="{387E5B1E-1721-4A35-B43A-FBB7CA9B038C}">
      <dgm:prSet/>
      <dgm:spPr/>
      <dgm:t>
        <a:bodyPr/>
        <a:lstStyle/>
        <a:p>
          <a:endParaRPr lang="en-US"/>
        </a:p>
      </dgm:t>
    </dgm:pt>
    <dgm:pt modelId="{8CD1CEAB-C3E5-4375-8F53-3653DFE15634}" type="pres">
      <dgm:prSet presAssocID="{67EC8AAB-4F9D-43A1-A185-65BB3271B626}" presName="root" presStyleCnt="0">
        <dgm:presLayoutVars>
          <dgm:dir/>
          <dgm:resizeHandles val="exact"/>
        </dgm:presLayoutVars>
      </dgm:prSet>
      <dgm:spPr/>
    </dgm:pt>
    <dgm:pt modelId="{E8416551-0296-4472-B2E3-0064BDAC973F}" type="pres">
      <dgm:prSet presAssocID="{15916C49-EE5F-46EE-91B2-F324AEF4E1A0}" presName="compNode" presStyleCnt="0"/>
      <dgm:spPr/>
    </dgm:pt>
    <dgm:pt modelId="{59A68C72-72C5-46A1-903F-DD1E20C298F3}" type="pres">
      <dgm:prSet presAssocID="{15916C49-EE5F-46EE-91B2-F324AEF4E1A0}" presName="bgRect" presStyleLbl="bgShp" presStyleIdx="0" presStyleCnt="2"/>
      <dgm:spPr/>
    </dgm:pt>
    <dgm:pt modelId="{5B761EA1-AE5E-475B-A7D2-A5CDF297007C}" type="pres">
      <dgm:prSet presAssocID="{15916C49-EE5F-46EE-91B2-F324AEF4E1A0}"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resentation with Checklist"/>
        </a:ext>
      </dgm:extLst>
    </dgm:pt>
    <dgm:pt modelId="{BF3E0318-5632-4AB2-8C8E-49D1FF21F3E2}" type="pres">
      <dgm:prSet presAssocID="{15916C49-EE5F-46EE-91B2-F324AEF4E1A0}" presName="spaceRect" presStyleCnt="0"/>
      <dgm:spPr/>
    </dgm:pt>
    <dgm:pt modelId="{F6EE707E-4DDC-4EDF-A04B-AA4BE06130F4}" type="pres">
      <dgm:prSet presAssocID="{15916C49-EE5F-46EE-91B2-F324AEF4E1A0}" presName="parTx" presStyleLbl="revTx" presStyleIdx="0" presStyleCnt="2">
        <dgm:presLayoutVars>
          <dgm:chMax val="0"/>
          <dgm:chPref val="0"/>
        </dgm:presLayoutVars>
      </dgm:prSet>
      <dgm:spPr/>
    </dgm:pt>
    <dgm:pt modelId="{4FE8C9A6-06F0-44B0-8E22-BC3169C6E6EB}" type="pres">
      <dgm:prSet presAssocID="{682DD837-2555-43BE-B1D1-B97173A6430D}" presName="sibTrans" presStyleCnt="0"/>
      <dgm:spPr/>
    </dgm:pt>
    <dgm:pt modelId="{750DC355-B5ED-4DEF-9CBD-526D7D3503A2}" type="pres">
      <dgm:prSet presAssocID="{BF93E013-8DBD-4756-8BCA-E6CD24755966}" presName="compNode" presStyleCnt="0"/>
      <dgm:spPr/>
    </dgm:pt>
    <dgm:pt modelId="{E6912058-1F25-4120-B50E-3F97EF824F26}" type="pres">
      <dgm:prSet presAssocID="{BF93E013-8DBD-4756-8BCA-E6CD24755966}" presName="bgRect" presStyleLbl="bgShp" presStyleIdx="1" presStyleCnt="2"/>
      <dgm:spPr/>
    </dgm:pt>
    <dgm:pt modelId="{6D09FB1B-0BEF-4B2C-A458-002367B89EA9}" type="pres">
      <dgm:prSet presAssocID="{BF93E013-8DBD-4756-8BCA-E6CD2475596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Open envelope"/>
        </a:ext>
      </dgm:extLst>
    </dgm:pt>
    <dgm:pt modelId="{A9A6583D-0151-4029-87FE-299AF57764E7}" type="pres">
      <dgm:prSet presAssocID="{BF93E013-8DBD-4756-8BCA-E6CD24755966}" presName="spaceRect" presStyleCnt="0"/>
      <dgm:spPr/>
    </dgm:pt>
    <dgm:pt modelId="{7E787568-9108-412A-9E5F-26BE6174C94A}" type="pres">
      <dgm:prSet presAssocID="{BF93E013-8DBD-4756-8BCA-E6CD24755966}" presName="parTx" presStyleLbl="revTx" presStyleIdx="1" presStyleCnt="2">
        <dgm:presLayoutVars>
          <dgm:chMax val="0"/>
          <dgm:chPref val="0"/>
        </dgm:presLayoutVars>
      </dgm:prSet>
      <dgm:spPr/>
    </dgm:pt>
  </dgm:ptLst>
  <dgm:cxnLst>
    <dgm:cxn modelId="{387E5B1E-1721-4A35-B43A-FBB7CA9B038C}" srcId="{67EC8AAB-4F9D-43A1-A185-65BB3271B626}" destId="{BF93E013-8DBD-4756-8BCA-E6CD24755966}" srcOrd="1" destOrd="0" parTransId="{B4144A04-BE66-4A54-A2A0-C7896AB6FAB1}" sibTransId="{9B4B8424-4E83-462F-A666-62D7850812C9}"/>
    <dgm:cxn modelId="{48BA8F65-DAA5-4AE8-80AD-C84FFA64F070}" type="presOf" srcId="{15916C49-EE5F-46EE-91B2-F324AEF4E1A0}" destId="{F6EE707E-4DDC-4EDF-A04B-AA4BE06130F4}" srcOrd="0" destOrd="0" presId="urn:microsoft.com/office/officeart/2018/2/layout/IconVerticalSolidList"/>
    <dgm:cxn modelId="{ECC0A64B-84C1-4D37-949D-3F885D918901}" srcId="{67EC8AAB-4F9D-43A1-A185-65BB3271B626}" destId="{15916C49-EE5F-46EE-91B2-F324AEF4E1A0}" srcOrd="0" destOrd="0" parTransId="{F26884E3-A1FE-4DED-B901-7B37F3CE2757}" sibTransId="{682DD837-2555-43BE-B1D1-B97173A6430D}"/>
    <dgm:cxn modelId="{42E4D2FB-E02D-4AA9-8341-45993B996511}" type="presOf" srcId="{BF93E013-8DBD-4756-8BCA-E6CD24755966}" destId="{7E787568-9108-412A-9E5F-26BE6174C94A}" srcOrd="0" destOrd="0" presId="urn:microsoft.com/office/officeart/2018/2/layout/IconVerticalSolidList"/>
    <dgm:cxn modelId="{4AD12FFE-74D7-48C3-9B1C-AB8C0AF220F5}" type="presOf" srcId="{67EC8AAB-4F9D-43A1-A185-65BB3271B626}" destId="{8CD1CEAB-C3E5-4375-8F53-3653DFE15634}" srcOrd="0" destOrd="0" presId="urn:microsoft.com/office/officeart/2018/2/layout/IconVerticalSolidList"/>
    <dgm:cxn modelId="{C95DCCB5-E783-40BA-941F-B1866851DA3A}" type="presParOf" srcId="{8CD1CEAB-C3E5-4375-8F53-3653DFE15634}" destId="{E8416551-0296-4472-B2E3-0064BDAC973F}" srcOrd="0" destOrd="0" presId="urn:microsoft.com/office/officeart/2018/2/layout/IconVerticalSolidList"/>
    <dgm:cxn modelId="{927A19C1-2AEB-47CC-AED6-BD4EBAF773C8}" type="presParOf" srcId="{E8416551-0296-4472-B2E3-0064BDAC973F}" destId="{59A68C72-72C5-46A1-903F-DD1E20C298F3}" srcOrd="0" destOrd="0" presId="urn:microsoft.com/office/officeart/2018/2/layout/IconVerticalSolidList"/>
    <dgm:cxn modelId="{06ADD183-9276-4A83-BE44-6853BC7B94F6}" type="presParOf" srcId="{E8416551-0296-4472-B2E3-0064BDAC973F}" destId="{5B761EA1-AE5E-475B-A7D2-A5CDF297007C}" srcOrd="1" destOrd="0" presId="urn:microsoft.com/office/officeart/2018/2/layout/IconVerticalSolidList"/>
    <dgm:cxn modelId="{4B738380-12DB-4697-8AA6-C29FD9DC45BC}" type="presParOf" srcId="{E8416551-0296-4472-B2E3-0064BDAC973F}" destId="{BF3E0318-5632-4AB2-8C8E-49D1FF21F3E2}" srcOrd="2" destOrd="0" presId="urn:microsoft.com/office/officeart/2018/2/layout/IconVerticalSolidList"/>
    <dgm:cxn modelId="{13724A82-0891-4C5B-A60C-33962539A3D8}" type="presParOf" srcId="{E8416551-0296-4472-B2E3-0064BDAC973F}" destId="{F6EE707E-4DDC-4EDF-A04B-AA4BE06130F4}" srcOrd="3" destOrd="0" presId="urn:microsoft.com/office/officeart/2018/2/layout/IconVerticalSolidList"/>
    <dgm:cxn modelId="{571752E1-6BDF-46E2-AB30-7FE643681586}" type="presParOf" srcId="{8CD1CEAB-C3E5-4375-8F53-3653DFE15634}" destId="{4FE8C9A6-06F0-44B0-8E22-BC3169C6E6EB}" srcOrd="1" destOrd="0" presId="urn:microsoft.com/office/officeart/2018/2/layout/IconVerticalSolidList"/>
    <dgm:cxn modelId="{C2A62E2B-D194-4C97-8837-7F81120451F9}" type="presParOf" srcId="{8CD1CEAB-C3E5-4375-8F53-3653DFE15634}" destId="{750DC355-B5ED-4DEF-9CBD-526D7D3503A2}" srcOrd="2" destOrd="0" presId="urn:microsoft.com/office/officeart/2018/2/layout/IconVerticalSolidList"/>
    <dgm:cxn modelId="{F1E962F8-938B-49BB-A700-A43E0C92A572}" type="presParOf" srcId="{750DC355-B5ED-4DEF-9CBD-526D7D3503A2}" destId="{E6912058-1F25-4120-B50E-3F97EF824F26}" srcOrd="0" destOrd="0" presId="urn:microsoft.com/office/officeart/2018/2/layout/IconVerticalSolidList"/>
    <dgm:cxn modelId="{C71FAE99-8EF3-48E7-954D-64425D470AB8}" type="presParOf" srcId="{750DC355-B5ED-4DEF-9CBD-526D7D3503A2}" destId="{6D09FB1B-0BEF-4B2C-A458-002367B89EA9}" srcOrd="1" destOrd="0" presId="urn:microsoft.com/office/officeart/2018/2/layout/IconVerticalSolidList"/>
    <dgm:cxn modelId="{4FE135EB-1810-469E-9612-F7F229AD3F99}" type="presParOf" srcId="{750DC355-B5ED-4DEF-9CBD-526D7D3503A2}" destId="{A9A6583D-0151-4029-87FE-299AF57764E7}" srcOrd="2" destOrd="0" presId="urn:microsoft.com/office/officeart/2018/2/layout/IconVerticalSolidList"/>
    <dgm:cxn modelId="{DE4B57F6-BD33-4EF4-AAE7-E5154B316D04}" type="presParOf" srcId="{750DC355-B5ED-4DEF-9CBD-526D7D3503A2}" destId="{7E787568-9108-412A-9E5F-26BE6174C94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68C72-72C5-46A1-903F-DD1E20C298F3}">
      <dsp:nvSpPr>
        <dsp:cNvPr id="0" name=""/>
        <dsp:cNvSpPr/>
      </dsp:nvSpPr>
      <dsp:spPr>
        <a:xfrm>
          <a:off x="0" y="525501"/>
          <a:ext cx="10896600" cy="97015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761EA1-AE5E-475B-A7D2-A5CDF297007C}">
      <dsp:nvSpPr>
        <dsp:cNvPr id="0" name=""/>
        <dsp:cNvSpPr/>
      </dsp:nvSpPr>
      <dsp:spPr>
        <a:xfrm>
          <a:off x="293472" y="743787"/>
          <a:ext cx="533586" cy="533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6EE707E-4DDC-4EDF-A04B-AA4BE06130F4}">
      <dsp:nvSpPr>
        <dsp:cNvPr id="0" name=""/>
        <dsp:cNvSpPr/>
      </dsp:nvSpPr>
      <dsp:spPr>
        <a:xfrm>
          <a:off x="1120531" y="525501"/>
          <a:ext cx="9776068" cy="970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75" tIns="102675" rIns="102675" bIns="102675" numCol="1" spcCol="1270" anchor="ctr" anchorCtr="0">
          <a:noAutofit/>
        </a:bodyPr>
        <a:lstStyle/>
        <a:p>
          <a:pPr marL="0" lvl="0" indent="0" algn="l" defTabSz="1111250">
            <a:lnSpc>
              <a:spcPct val="100000"/>
            </a:lnSpc>
            <a:spcBef>
              <a:spcPct val="0"/>
            </a:spcBef>
            <a:spcAft>
              <a:spcPct val="35000"/>
            </a:spcAft>
            <a:buNone/>
          </a:pPr>
          <a:r>
            <a:rPr lang="en-US" sz="2500" kern="1200" dirty="0"/>
            <a:t>Full Committee review and recommendations received prior to this call.</a:t>
          </a:r>
        </a:p>
      </dsp:txBody>
      <dsp:txXfrm>
        <a:off x="1120531" y="525501"/>
        <a:ext cx="9776068" cy="970157"/>
      </dsp:txXfrm>
    </dsp:sp>
    <dsp:sp modelId="{E6912058-1F25-4120-B50E-3F97EF824F26}">
      <dsp:nvSpPr>
        <dsp:cNvPr id="0" name=""/>
        <dsp:cNvSpPr/>
      </dsp:nvSpPr>
      <dsp:spPr>
        <a:xfrm>
          <a:off x="0" y="1738198"/>
          <a:ext cx="10896600" cy="970157"/>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09FB1B-0BEF-4B2C-A458-002367B89EA9}">
      <dsp:nvSpPr>
        <dsp:cNvPr id="0" name=""/>
        <dsp:cNvSpPr/>
      </dsp:nvSpPr>
      <dsp:spPr>
        <a:xfrm>
          <a:off x="293472" y="1956483"/>
          <a:ext cx="533586" cy="533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E787568-9108-412A-9E5F-26BE6174C94A}">
      <dsp:nvSpPr>
        <dsp:cNvPr id="0" name=""/>
        <dsp:cNvSpPr/>
      </dsp:nvSpPr>
      <dsp:spPr>
        <a:xfrm>
          <a:off x="1120531" y="1738198"/>
          <a:ext cx="9776068" cy="9701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675" tIns="102675" rIns="102675" bIns="102675" numCol="1" spcCol="1270" anchor="ctr" anchorCtr="0">
          <a:noAutofit/>
        </a:bodyPr>
        <a:lstStyle/>
        <a:p>
          <a:pPr marL="0" lvl="0" indent="0" algn="l" defTabSz="1111250">
            <a:lnSpc>
              <a:spcPct val="100000"/>
            </a:lnSpc>
            <a:spcBef>
              <a:spcPct val="0"/>
            </a:spcBef>
            <a:spcAft>
              <a:spcPct val="35000"/>
            </a:spcAft>
            <a:buNone/>
          </a:pPr>
          <a:r>
            <a:rPr lang="en-US" sz="2500" kern="1200"/>
            <a:t>Staff recommendations and support in developing these letters. </a:t>
          </a:r>
        </a:p>
      </dsp:txBody>
      <dsp:txXfrm>
        <a:off x="1120531" y="1738198"/>
        <a:ext cx="9776068" cy="97015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5"/>
          </a:xfrm>
          <a:prstGeom prst="rect">
            <a:avLst/>
          </a:prstGeom>
        </p:spPr>
        <p:txBody>
          <a:bodyPr vert="horz" lIns="92830" tIns="46415" rIns="92830" bIns="46415" rtlCol="0"/>
          <a:lstStyle>
            <a:lvl1pPr algn="r">
              <a:defRPr sz="1200"/>
            </a:lvl1pPr>
          </a:lstStyle>
          <a:p>
            <a:fld id="{F9495515-2E7C-44C1-BBF0-FBE371707BCD}" type="datetimeFigureOut">
              <a:rPr lang="en-US" smtClean="0"/>
              <a:t>6/14/2023</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2830" tIns="46415" rIns="92830" bIns="464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4"/>
          </a:xfrm>
          <a:prstGeom prst="rect">
            <a:avLst/>
          </a:prstGeom>
        </p:spPr>
        <p:txBody>
          <a:bodyPr vert="horz" lIns="92830" tIns="46415" rIns="92830" bIns="46415" rtlCol="0" anchor="b"/>
          <a:lstStyle>
            <a:lvl1pPr algn="r">
              <a:defRPr sz="1200"/>
            </a:lvl1pPr>
          </a:lstStyle>
          <a:p>
            <a:fld id="{CA2BB72A-5B0E-4D54-9581-7FB9215940DB}" type="slidenum">
              <a:rPr lang="en-US" smtClean="0"/>
              <a:t>‹#›</a:t>
            </a:fld>
            <a:endParaRPr lang="en-US" dirty="0"/>
          </a:p>
        </p:txBody>
      </p:sp>
    </p:spTree>
    <p:extLst>
      <p:ext uri="{BB962C8B-B14F-4D97-AF65-F5344CB8AC3E}">
        <p14:creationId xmlns:p14="http://schemas.microsoft.com/office/powerpoint/2010/main" val="20885914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DBDF9A-7D05-4323-BF24-681C8C57070F}" type="slidenum">
              <a:rPr lang="en-US" smtClean="0"/>
              <a:t>1</a:t>
            </a:fld>
            <a:endParaRPr lang="en-US" dirty="0"/>
          </a:p>
        </p:txBody>
      </p:sp>
    </p:spTree>
    <p:extLst>
      <p:ext uri="{BB962C8B-B14F-4D97-AF65-F5344CB8AC3E}">
        <p14:creationId xmlns:p14="http://schemas.microsoft.com/office/powerpoint/2010/main" val="3324219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7</a:t>
            </a:fld>
            <a:endParaRPr lang="en-US" dirty="0"/>
          </a:p>
        </p:txBody>
      </p:sp>
    </p:spTree>
    <p:extLst>
      <p:ext uri="{BB962C8B-B14F-4D97-AF65-F5344CB8AC3E}">
        <p14:creationId xmlns:p14="http://schemas.microsoft.com/office/powerpoint/2010/main" val="895003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8</a:t>
            </a:fld>
            <a:endParaRPr lang="en-US" dirty="0"/>
          </a:p>
        </p:txBody>
      </p:sp>
    </p:spTree>
    <p:extLst>
      <p:ext uri="{BB962C8B-B14F-4D97-AF65-F5344CB8AC3E}">
        <p14:creationId xmlns:p14="http://schemas.microsoft.com/office/powerpoint/2010/main" val="401342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A2BB72A-5B0E-4D54-9581-7FB9215940DB}" type="slidenum">
              <a:rPr lang="en-US" smtClean="0"/>
              <a:t>9</a:t>
            </a:fld>
            <a:endParaRPr lang="en-US" dirty="0"/>
          </a:p>
        </p:txBody>
      </p:sp>
    </p:spTree>
    <p:extLst>
      <p:ext uri="{BB962C8B-B14F-4D97-AF65-F5344CB8AC3E}">
        <p14:creationId xmlns:p14="http://schemas.microsoft.com/office/powerpoint/2010/main" val="322491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57F31A8-FAD5-4B30-9AC1-F8B19859B49D}"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054355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C5BD5F-9994-4AEF-A110-7C834F69EDF1}"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545934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25B44E-E0CF-418C-8361-9BADD6AA905C}"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602205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574FF45-73A1-CE4B-A844-5A47C6E01793}"/>
              </a:ext>
            </a:extLst>
          </p:cNvPr>
          <p:cNvCxnSpPr/>
          <p:nvPr userDrawn="1"/>
        </p:nvCxnSpPr>
        <p:spPr>
          <a:xfrm>
            <a:off x="0" y="1547813"/>
            <a:ext cx="12084050" cy="0"/>
          </a:xfrm>
          <a:prstGeom prst="line">
            <a:avLst/>
          </a:prstGeom>
          <a:ln w="3492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5" name="Picture 7">
            <a:extLst>
              <a:ext uri="{FF2B5EF4-FFF2-40B4-BE49-F238E27FC236}">
                <a16:creationId xmlns:a16="http://schemas.microsoft.com/office/drawing/2014/main" id="{773F12D3-32D8-874C-8C6E-11CD5E3D520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99713" y="185738"/>
            <a:ext cx="1319212" cy="127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b="0">
                <a:solidFill>
                  <a:schemeClr val="accent2"/>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Date Placeholder 3">
            <a:extLst>
              <a:ext uri="{FF2B5EF4-FFF2-40B4-BE49-F238E27FC236}">
                <a16:creationId xmlns:a16="http://schemas.microsoft.com/office/drawing/2014/main" id="{CBAC92ED-BDC3-F449-B491-098D32588CA7}"/>
              </a:ext>
            </a:extLst>
          </p:cNvPr>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116DD188-FC00-4670-848B-0290D9C58904}" type="datetime1">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t>6/14/2023</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
        <p:nvSpPr>
          <p:cNvPr id="7" name="Footer Placeholder 4">
            <a:extLst>
              <a:ext uri="{FF2B5EF4-FFF2-40B4-BE49-F238E27FC236}">
                <a16:creationId xmlns:a16="http://schemas.microsoft.com/office/drawing/2014/main" id="{377F8829-A9E9-9644-9412-6733148AF7B6}"/>
              </a:ext>
            </a:extLst>
          </p:cNvPr>
          <p:cNvSpPr>
            <a:spLocks noGrp="1"/>
          </p:cNvSpPr>
          <p:nvPr>
            <p:ph type="ftr" sz="quarter" idx="11"/>
          </p:nvPr>
        </p:nvSpPr>
        <p:spPr/>
        <p:txBody>
          <a:bodyP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8" name="Slide Number Placeholder 5">
            <a:extLst>
              <a:ext uri="{FF2B5EF4-FFF2-40B4-BE49-F238E27FC236}">
                <a16:creationId xmlns:a16="http://schemas.microsoft.com/office/drawing/2014/main" id="{F9DBB23D-8649-BB42-A6EE-F3151F17715C}"/>
              </a:ext>
            </a:extLst>
          </p:cNvPr>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95176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DD9788-C3E8-4DE6-92EE-E1D125D1AF0E}"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41808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275761-BE78-45F2-8BBD-5C60CDC5F7B0}" type="datetime1">
              <a:rPr lang="en-US" smtClean="0"/>
              <a:t>6/14/2023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92021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AC222F-469C-449E-842D-798F4B82CB14}" type="datetime1">
              <a:rPr lang="en-US" smtClean="0"/>
              <a:t>6/14/2023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4063042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27A2E6-052F-47A5-93C1-14CD2F0E42BD}" type="datetime1">
              <a:rPr lang="en-US" smtClean="0"/>
              <a:t>6/14/2023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26499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0AAF166-EE9F-4BA9-AF81-1177ECDFBC23}" type="datetime1">
              <a:rPr lang="en-US" smtClean="0"/>
              <a:t>6/14/2023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3817665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91797-AAF0-4618-B9AF-EA51EA4D43BE}" type="datetime1">
              <a:rPr lang="en-US" smtClean="0"/>
              <a:t>6/14/2023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163185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CE5865-3D5C-4C7C-845A-131D4309FFA3}" type="datetime1">
              <a:rPr lang="en-US" smtClean="0"/>
              <a:t>6/14/2023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578328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307992-3FA6-4968-84E7-29959E95553A}" type="datetime1">
              <a:rPr lang="en-US" smtClean="0"/>
              <a:t>6/14/2023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6ACF98-F393-469B-9E18-E0878B97C421}" type="slidenum">
              <a:rPr lang="en-US" smtClean="0"/>
              <a:t>‹#›</a:t>
            </a:fld>
            <a:endParaRPr lang="en-US" dirty="0"/>
          </a:p>
        </p:txBody>
      </p:sp>
    </p:spTree>
    <p:extLst>
      <p:ext uri="{BB962C8B-B14F-4D97-AF65-F5344CB8AC3E}">
        <p14:creationId xmlns:p14="http://schemas.microsoft.com/office/powerpoint/2010/main" val="377601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91546-DEE9-4F3F-80ED-D5CA5301D2C7}" type="datetime1">
              <a:rPr lang="en-US" smtClean="0"/>
              <a:t>6/14/2023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6ACF98-F393-469B-9E18-E0878B97C421}" type="slidenum">
              <a:rPr lang="en-US" smtClean="0"/>
              <a:t>‹#›</a:t>
            </a:fld>
            <a:endParaRPr lang="en-US" dirty="0"/>
          </a:p>
        </p:txBody>
      </p:sp>
    </p:spTree>
    <p:extLst>
      <p:ext uri="{BB962C8B-B14F-4D97-AF65-F5344CB8AC3E}">
        <p14:creationId xmlns:p14="http://schemas.microsoft.com/office/powerpoint/2010/main" val="1966175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72DD80B-6F8A-3544-BA1B-D65AFE610E43}"/>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5F9E0A9-0668-C343-86BC-632F465253D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AF750F6-9D88-1141-BD5C-A4D9BC4767CD}"/>
              </a:ext>
            </a:extLst>
          </p:cNvPr>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defRPr>
            </a:lvl1pPr>
          </a:lstStyle>
          <a:p>
            <a:pPr>
              <a:defRPr/>
            </a:pPr>
            <a:fld id="{B37E7869-1EA6-45C0-ACA5-F498E5315DE4}" type="datetime1">
              <a:rPr lang="en-US" altLang="en-US" smtClean="0"/>
              <a:t>6/14/2023</a:t>
            </a:fld>
            <a:endParaRPr lang="en-US" altLang="en-US" dirty="0"/>
          </a:p>
        </p:txBody>
      </p:sp>
      <p:sp>
        <p:nvSpPr>
          <p:cNvPr id="5" name="Footer Placeholder 4">
            <a:extLst>
              <a:ext uri="{FF2B5EF4-FFF2-40B4-BE49-F238E27FC236}">
                <a16:creationId xmlns:a16="http://schemas.microsoft.com/office/drawing/2014/main" id="{BD8FC7E7-4D90-B449-8159-24BBF4479D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dirty="0"/>
          </a:p>
        </p:txBody>
      </p:sp>
      <p:sp>
        <p:nvSpPr>
          <p:cNvPr id="6" name="Slide Number Placeholder 5">
            <a:extLst>
              <a:ext uri="{FF2B5EF4-FFF2-40B4-BE49-F238E27FC236}">
                <a16:creationId xmlns:a16="http://schemas.microsoft.com/office/drawing/2014/main" id="{E05536E7-4D60-3348-8C03-15B10A6C7804}"/>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FF1774BA-5F0A-0A43-A07B-8370F0A77290}" type="slidenum">
              <a:rPr lang="en-US" altLang="en-US"/>
              <a:pPr>
                <a:defRPr/>
              </a:pPr>
              <a:t>‹#›</a:t>
            </a:fld>
            <a:endParaRPr lang="en-US" altLang="en-US" dirty="0"/>
          </a:p>
        </p:txBody>
      </p:sp>
    </p:spTree>
    <p:extLst>
      <p:ext uri="{BB962C8B-B14F-4D97-AF65-F5344CB8AC3E}">
        <p14:creationId xmlns:p14="http://schemas.microsoft.com/office/powerpoint/2010/main" val="2052067334"/>
      </p:ext>
    </p:extLst>
  </p:cSld>
  <p:clrMap bg1="lt1" tx1="dk1" bg2="lt2" tx2="dk2" accent1="accent1" accent2="accent2" accent3="accent3" accent4="accent4" accent5="accent5" accent6="accent6" hlink="hlink" folHlink="folHlink"/>
  <p:sldLayoutIdLst>
    <p:sldLayoutId id="2147483680" r:id="rId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j-lt"/>
          <a:ea typeface="ＭＳ Ｐゴシック" charset="0"/>
          <a:cs typeface="ＭＳ Ｐゴシック" charset="0"/>
        </a:defRPr>
      </a:lvl1pPr>
      <a:lvl2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2pPr>
      <a:lvl3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3pPr>
      <a:lvl4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4pPr>
      <a:lvl5pPr algn="l" rtl="0" eaLnBrk="0" fontAlgn="base" hangingPunct="0">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5pPr>
      <a:lvl6pPr marL="4572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6pPr>
      <a:lvl7pPr marL="9144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7pPr>
      <a:lvl8pPr marL="13716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8pPr>
      <a:lvl9pPr marL="1828800" algn="l" rtl="0" fontAlgn="base">
        <a:lnSpc>
          <a:spcPct val="90000"/>
        </a:lnSpc>
        <a:spcBef>
          <a:spcPct val="0"/>
        </a:spcBef>
        <a:spcAft>
          <a:spcPct val="0"/>
        </a:spcAft>
        <a:defRPr sz="4400">
          <a:solidFill>
            <a:schemeClr val="tx1"/>
          </a:solidFill>
          <a:latin typeface="Calibri Light" charset="0"/>
          <a:ea typeface="ＭＳ Ｐゴシック" charset="0"/>
          <a:cs typeface="ＭＳ Ｐゴシック"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ＭＳ Ｐゴシック" charset="0"/>
          <a:cs typeface="ＭＳ Ｐゴシック"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ＭＳ Ｐゴシック" charset="0"/>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ＭＳ Ｐゴシック" charset="0"/>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ＭＳ Ｐゴシック" charset="0"/>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ＭＳ Ｐゴシック"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2" Type="http://schemas.openxmlformats.org/officeDocument/2006/relationships/hyperlink" Target="https://ncvhs.hhs.gov/"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hyperlink" Target="https://ncvhs.hhs.gov/wp-content/uploads/2022/09/CAQH-CORE-Board-Letter-to-NCVHS-re-New-Updated-OR-052322-508.pdf" TargetMode="Externa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6082E6A-75DD-428B-832C-1CBDC3A87C32}"/>
              </a:ext>
            </a:extLst>
          </p:cNvPr>
          <p:cNvSpPr txBox="1">
            <a:spLocks/>
          </p:cNvSpPr>
          <p:nvPr/>
        </p:nvSpPr>
        <p:spPr>
          <a:xfrm>
            <a:off x="797103" y="2472957"/>
            <a:ext cx="10271680" cy="2787930"/>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4000" kern="1200">
                <a:solidFill>
                  <a:schemeClr val="accent2"/>
                </a:solidFill>
                <a:latin typeface="Tahoma" panose="020B0604030504040204" pitchFamily="34" charset="0"/>
                <a:ea typeface="Tahoma" panose="020B0604030504040204" pitchFamily="34" charset="0"/>
                <a:cs typeface="Tahoma" panose="020B0604030504040204" pitchFamily="34" charset="0"/>
              </a:defRPr>
            </a:lvl1pPr>
          </a:lstStyle>
          <a:p>
            <a:pPr marL="0" marR="0" lvl="0" indent="0" algn="ctr" defTabSz="914400" rtl="0" eaLnBrk="1" fontAlgn="auto" latinLnBrk="0" hangingPunct="1">
              <a:lnSpc>
                <a:spcPct val="110000"/>
              </a:lnSpc>
              <a:spcBef>
                <a:spcPts val="600"/>
              </a:spcBef>
              <a:spcAft>
                <a:spcPts val="600"/>
              </a:spcAft>
              <a:buClrTx/>
              <a:buSzTx/>
              <a:buFontTx/>
              <a:buNone/>
              <a:tabLst/>
              <a:defRPr/>
            </a:pPr>
            <a:r>
              <a:rPr lang="en-US" sz="3600" b="1" dirty="0">
                <a:solidFill>
                  <a:srgbClr val="2683C6"/>
                </a:solidFill>
              </a:rPr>
              <a:t>NCVHS Full Committee Meeting</a:t>
            </a:r>
          </a:p>
          <a:p>
            <a:pPr marL="0" marR="0" lvl="0" indent="0" algn="ctr" defTabSz="914400" rtl="0" eaLnBrk="1" fontAlgn="auto" latinLnBrk="0" hangingPunct="1">
              <a:lnSpc>
                <a:spcPct val="110000"/>
              </a:lnSpc>
              <a:spcBef>
                <a:spcPts val="600"/>
              </a:spcBef>
              <a:spcAft>
                <a:spcPts val="600"/>
              </a:spcAft>
              <a:buClrTx/>
              <a:buSzTx/>
              <a:buFontTx/>
              <a:buNone/>
              <a:tabLst/>
              <a:defRPr/>
            </a:pPr>
            <a:r>
              <a:rPr lang="en-US" sz="3600" b="1" dirty="0">
                <a:solidFill>
                  <a:srgbClr val="2683C6"/>
                </a:solidFill>
              </a:rPr>
              <a:t>Discussion of CAQH CORE Recommendation Letter to HHS</a:t>
            </a:r>
          </a:p>
          <a:p>
            <a:pPr marL="0" marR="0" lvl="0" indent="0" algn="ctr" defTabSz="914400" rtl="0" eaLnBrk="1" fontAlgn="auto" latinLnBrk="0" hangingPunct="1">
              <a:lnSpc>
                <a:spcPct val="110000"/>
              </a:lnSpc>
              <a:spcBef>
                <a:spcPts val="600"/>
              </a:spcBef>
              <a:spcAft>
                <a:spcPts val="600"/>
              </a:spcAft>
              <a:buClrTx/>
              <a:buSzTx/>
              <a:buFontTx/>
              <a:buNone/>
              <a:tabLst/>
              <a:defRPr/>
            </a:pPr>
            <a:endParaRPr lang="en-US" sz="3600" b="1" dirty="0">
              <a:solidFill>
                <a:srgbClr val="2683C6"/>
              </a:solidFill>
            </a:endParaRPr>
          </a:p>
          <a:p>
            <a:pPr>
              <a:lnSpc>
                <a:spcPct val="110000"/>
              </a:lnSpc>
              <a:spcBef>
                <a:spcPts val="600"/>
              </a:spcBef>
              <a:spcAft>
                <a:spcPts val="600"/>
              </a:spcAft>
              <a:defRPr/>
            </a:pPr>
            <a:r>
              <a:rPr lang="en-US" sz="2000" b="1" dirty="0">
                <a:solidFill>
                  <a:srgbClr val="2683C6"/>
                </a:solidFill>
                <a:latin typeface="Tahoma" panose="020B0604030504040204" pitchFamily="34" charset="0"/>
                <a:ea typeface="Tahoma" panose="020B0604030504040204" pitchFamily="34" charset="0"/>
                <a:cs typeface="Tahoma" panose="020B0604030504040204" pitchFamily="34" charset="0"/>
              </a:rPr>
              <a:t>June 14, 2023 </a:t>
            </a:r>
          </a:p>
        </p:txBody>
      </p:sp>
      <p:sp>
        <p:nvSpPr>
          <p:cNvPr id="10" name="Subtitle 2">
            <a:extLst>
              <a:ext uri="{FF2B5EF4-FFF2-40B4-BE49-F238E27FC236}">
                <a16:creationId xmlns:a16="http://schemas.microsoft.com/office/drawing/2014/main" id="{59A2E601-BB20-4E2B-AF26-20971811C7B8}"/>
              </a:ext>
            </a:extLst>
          </p:cNvPr>
          <p:cNvSpPr txBox="1">
            <a:spLocks/>
          </p:cNvSpPr>
          <p:nvPr/>
        </p:nvSpPr>
        <p:spPr>
          <a:xfrm>
            <a:off x="893618" y="3648364"/>
            <a:ext cx="9904287" cy="270798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0"/>
              </a:spcBef>
              <a:spcAft>
                <a:spcPts val="800"/>
              </a:spcAft>
              <a:buClrTx/>
              <a:buSzTx/>
              <a:buFont typeface="Arial" panose="020B0604020202020204" pitchFamily="34" charset="0"/>
              <a:buNone/>
              <a:tabLst/>
              <a:defRPr/>
            </a:pPr>
            <a:endParaRPr kumimoji="0" lang="en-US" sz="6000" b="1" i="0" u="none" strike="noStrike" kern="1200" cap="none" spc="0" normalizeH="0" baseline="0" noProof="0" dirty="0">
              <a:ln>
                <a:noFill/>
              </a:ln>
              <a:effectLst/>
              <a:uLnTx/>
              <a:uFillTx/>
            </a:endParaRPr>
          </a:p>
        </p:txBody>
      </p:sp>
      <p:pic>
        <p:nvPicPr>
          <p:cNvPr id="13" name="Picture 12">
            <a:extLst>
              <a:ext uri="{FF2B5EF4-FFF2-40B4-BE49-F238E27FC236}">
                <a16:creationId xmlns:a16="http://schemas.microsoft.com/office/drawing/2014/main" id="{26AFD461-978A-446A-BD1A-86055C56F31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15240" y="0"/>
            <a:ext cx="12161520" cy="2011680"/>
          </a:xfrm>
          <a:prstGeom prst="rect">
            <a:avLst/>
          </a:prstGeom>
        </p:spPr>
      </p:pic>
      <p:sp>
        <p:nvSpPr>
          <p:cNvPr id="5" name="Slide Number Placeholder 4">
            <a:extLst>
              <a:ext uri="{FF2B5EF4-FFF2-40B4-BE49-F238E27FC236}">
                <a16:creationId xmlns:a16="http://schemas.microsoft.com/office/drawing/2014/main" id="{3043C110-C104-FF6B-E66E-DC927EEC3B3D}"/>
              </a:ext>
            </a:extLst>
          </p:cNvPr>
          <p:cNvSpPr>
            <a:spLocks noGrp="1"/>
          </p:cNvSpPr>
          <p:nvPr>
            <p:ph type="sldNum" sz="quarter" idx="12"/>
          </p:nvPr>
        </p:nvSpPr>
        <p:spPr/>
        <p:txBody>
          <a:bodyPr/>
          <a:lstStyle/>
          <a:p>
            <a:fld id="{1F6ACF98-F393-469B-9E18-E0878B97C421}" type="slidenum">
              <a:rPr lang="en-US" smtClean="0"/>
              <a:t>1</a:t>
            </a:fld>
            <a:endParaRPr lang="en-US" dirty="0"/>
          </a:p>
        </p:txBody>
      </p:sp>
    </p:spTree>
    <p:extLst>
      <p:ext uri="{BB962C8B-B14F-4D97-AF65-F5344CB8AC3E}">
        <p14:creationId xmlns:p14="http://schemas.microsoft.com/office/powerpoint/2010/main" val="13466226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8AED4-E172-539B-597C-672185627E82}"/>
              </a:ext>
            </a:extLst>
          </p:cNvPr>
          <p:cNvSpPr>
            <a:spLocks noGrp="1"/>
          </p:cNvSpPr>
          <p:nvPr>
            <p:ph type="title"/>
          </p:nvPr>
        </p:nvSpPr>
        <p:spPr/>
        <p:txBody>
          <a:bodyPr/>
          <a:lstStyle/>
          <a:p>
            <a:r>
              <a:rPr lang="en-US" dirty="0"/>
              <a:t>Thank you</a:t>
            </a:r>
          </a:p>
        </p:txBody>
      </p:sp>
      <p:graphicFrame>
        <p:nvGraphicFramePr>
          <p:cNvPr id="6" name="Content Placeholder 2">
            <a:extLst>
              <a:ext uri="{FF2B5EF4-FFF2-40B4-BE49-F238E27FC236}">
                <a16:creationId xmlns:a16="http://schemas.microsoft.com/office/drawing/2014/main" id="{D5041683-EE35-84B2-3E53-412934B7A20D}"/>
              </a:ext>
            </a:extLst>
          </p:cNvPr>
          <p:cNvGraphicFramePr>
            <a:graphicFrameLocks noGrp="1"/>
          </p:cNvGraphicFramePr>
          <p:nvPr>
            <p:ph idx="1"/>
            <p:extLst>
              <p:ext uri="{D42A27DB-BD31-4B8C-83A1-F6EECF244321}">
                <p14:modId xmlns:p14="http://schemas.microsoft.com/office/powerpoint/2010/main" val="582714269"/>
              </p:ext>
            </p:extLst>
          </p:nvPr>
        </p:nvGraphicFramePr>
        <p:xfrm>
          <a:off x="838200" y="1825625"/>
          <a:ext cx="10896600" cy="32338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17A410CC-E72D-0BAF-8377-7B7A99A56BBC}"/>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
        <p:nvSpPr>
          <p:cNvPr id="5" name="TextBox 4">
            <a:extLst>
              <a:ext uri="{FF2B5EF4-FFF2-40B4-BE49-F238E27FC236}">
                <a16:creationId xmlns:a16="http://schemas.microsoft.com/office/drawing/2014/main" id="{4FDFCDAF-7709-AB30-EE55-E02CB0DFECC1}"/>
              </a:ext>
            </a:extLst>
          </p:cNvPr>
          <p:cNvSpPr txBox="1"/>
          <p:nvPr/>
        </p:nvSpPr>
        <p:spPr>
          <a:xfrm>
            <a:off x="838200" y="5059482"/>
            <a:ext cx="10896600" cy="1384995"/>
          </a:xfrm>
          <a:prstGeom prst="rect">
            <a:avLst/>
          </a:prstGeom>
          <a:noFill/>
          <a:ln w="38100">
            <a:solidFill>
              <a:schemeClr val="accent1"/>
            </a:solidFill>
          </a:ln>
        </p:spPr>
        <p:txBody>
          <a:bodyPr wrap="square" rtlCol="0">
            <a:spAutoFit/>
          </a:bodyPr>
          <a:lstStyle/>
          <a:p>
            <a:pPr algn="ctr"/>
            <a:r>
              <a:rPr lang="en-US" sz="2800" dirty="0"/>
              <a:t>Your responsiveness allowed the Standard Subcommittee to thoughtfully review and incorporate many of your recommendations into this letter to expedite approval.</a:t>
            </a:r>
            <a:endParaRPr lang="en-US" dirty="0"/>
          </a:p>
        </p:txBody>
      </p:sp>
    </p:spTree>
    <p:extLst>
      <p:ext uri="{BB962C8B-B14F-4D97-AF65-F5344CB8AC3E}">
        <p14:creationId xmlns:p14="http://schemas.microsoft.com/office/powerpoint/2010/main" val="1230849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6D076-288A-5DEB-5FC0-7A7DFA94CB71}"/>
              </a:ext>
            </a:extLst>
          </p:cNvPr>
          <p:cNvSpPr>
            <a:spLocks noGrp="1"/>
          </p:cNvSpPr>
          <p:nvPr>
            <p:ph type="title"/>
          </p:nvPr>
        </p:nvSpPr>
        <p:spPr>
          <a:xfrm>
            <a:off x="838200" y="213985"/>
            <a:ext cx="9416683" cy="1325563"/>
          </a:xfrm>
        </p:spPr>
        <p:txBody>
          <a:bodyPr/>
          <a:lstStyle/>
          <a:p>
            <a:r>
              <a:rPr lang="en-US" dirty="0"/>
              <a:t>NCVHS Resources</a:t>
            </a:r>
          </a:p>
        </p:txBody>
      </p:sp>
      <p:sp>
        <p:nvSpPr>
          <p:cNvPr id="3" name="Content Placeholder 2">
            <a:extLst>
              <a:ext uri="{FF2B5EF4-FFF2-40B4-BE49-F238E27FC236}">
                <a16:creationId xmlns:a16="http://schemas.microsoft.com/office/drawing/2014/main" id="{D16F0A27-3821-D131-4732-D4533B6E4ADB}"/>
              </a:ext>
            </a:extLst>
          </p:cNvPr>
          <p:cNvSpPr>
            <a:spLocks noGrp="1"/>
          </p:cNvSpPr>
          <p:nvPr>
            <p:ph idx="1"/>
          </p:nvPr>
        </p:nvSpPr>
        <p:spPr/>
        <p:txBody>
          <a:bodyPr/>
          <a:lstStyle/>
          <a:p>
            <a:pPr marL="0" indent="0">
              <a:buNone/>
            </a:pPr>
            <a:r>
              <a:rPr lang="en-US" sz="4000" b="1" dirty="0"/>
              <a:t>Main site for meetings, letters and reports: </a:t>
            </a:r>
            <a:r>
              <a:rPr lang="en-US" sz="3600" b="1" u="sng" dirty="0">
                <a:solidFill>
                  <a:schemeClr val="tx2"/>
                </a:solidFill>
                <a:effectLst/>
                <a:latin typeface="Calibri" panose="020F0502020204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https://ncvhs.hhs.gov/</a:t>
            </a:r>
            <a:r>
              <a:rPr lang="en-US" sz="3600" b="1" dirty="0">
                <a:solidFill>
                  <a:schemeClr val="tx2"/>
                </a:solidFill>
                <a:effectLst/>
                <a:latin typeface="Calibri" panose="020F0502020204030204" pitchFamily="34" charset="0"/>
                <a:ea typeface="Times New Roman" panose="02020603050405020304" pitchFamily="18" charset="0"/>
              </a:rPr>
              <a:t>  </a:t>
            </a:r>
            <a:endParaRPr lang="en-US" sz="4000" b="1" i="1" dirty="0">
              <a:solidFill>
                <a:schemeClr val="tx2"/>
              </a:solidFill>
            </a:endParaRPr>
          </a:p>
          <a:p>
            <a:pPr lvl="1"/>
            <a:r>
              <a:rPr lang="en-US" sz="2800" dirty="0"/>
              <a:t>Calendars and Agendas</a:t>
            </a:r>
          </a:p>
          <a:p>
            <a:pPr lvl="1"/>
            <a:r>
              <a:rPr lang="en-US" sz="2800" dirty="0"/>
              <a:t>Membership and Committees</a:t>
            </a:r>
          </a:p>
          <a:p>
            <a:pPr lvl="1"/>
            <a:r>
              <a:rPr lang="en-US" sz="2800" dirty="0"/>
              <a:t>Recommendations</a:t>
            </a:r>
          </a:p>
          <a:p>
            <a:pPr lvl="1"/>
            <a:r>
              <a:rPr lang="en-US" sz="2800" dirty="0"/>
              <a:t>Reports</a:t>
            </a:r>
          </a:p>
          <a:p>
            <a:pPr lvl="1"/>
            <a:r>
              <a:rPr lang="en-US" sz="2800" dirty="0"/>
              <a:t>Meeting Summaries, Recordings and Transcripts</a:t>
            </a:r>
          </a:p>
          <a:p>
            <a:pPr lvl="1"/>
            <a:r>
              <a:rPr lang="en-US" sz="2800" dirty="0"/>
              <a:t>Responses from HHS</a:t>
            </a:r>
          </a:p>
          <a:p>
            <a:pPr lvl="1"/>
            <a:endParaRPr lang="en-US" dirty="0"/>
          </a:p>
          <a:p>
            <a:endParaRPr lang="en-US" dirty="0"/>
          </a:p>
        </p:txBody>
      </p:sp>
      <p:sp>
        <p:nvSpPr>
          <p:cNvPr id="4" name="Slide Number Placeholder 3">
            <a:extLst>
              <a:ext uri="{FF2B5EF4-FFF2-40B4-BE49-F238E27FC236}">
                <a16:creationId xmlns:a16="http://schemas.microsoft.com/office/drawing/2014/main" id="{58B89B71-203F-E135-11F0-DB61DE5A8F7D}"/>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365835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369455" y="206428"/>
            <a:ext cx="10984345" cy="1325563"/>
          </a:xfrm>
        </p:spPr>
        <p:txBody>
          <a:bodyPr/>
          <a:lstStyle/>
          <a:p>
            <a:r>
              <a:rPr lang="en-US" dirty="0"/>
              <a:t>Objectives for Full Committee Meeting</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201201" y="2005012"/>
            <a:ext cx="10984345" cy="4351338"/>
          </a:xfrm>
        </p:spPr>
        <p:txBody>
          <a:bodyPr/>
          <a:lstStyle/>
          <a:p>
            <a:pPr marL="971550" lvl="1" indent="-514350">
              <a:buAutoNum type="arabicPeriod"/>
            </a:pPr>
            <a:r>
              <a:rPr lang="en-US" sz="2800" dirty="0"/>
              <a:t>Describe a proposal from CAQH CORE for NCVHS to recommend that HHS adopt updated and new versions of CAHQ CORE operating rules to support the adopted HIPAA transaction standards;</a:t>
            </a:r>
          </a:p>
          <a:p>
            <a:pPr marL="971550" lvl="1" indent="-514350">
              <a:buAutoNum type="arabicPeriod"/>
            </a:pPr>
            <a:r>
              <a:rPr lang="en-US" sz="2800" dirty="0"/>
              <a:t>Explain the review process followed by the Subcommittee on Standards to review the CAQH CORE proposal</a:t>
            </a:r>
          </a:p>
          <a:p>
            <a:pPr marL="971550" lvl="1" indent="-514350">
              <a:buAutoNum type="arabicPeriod"/>
            </a:pPr>
            <a:r>
              <a:rPr lang="en-US" sz="2800" dirty="0"/>
              <a:t>Review the NCVHS recommendation letter to HHS</a:t>
            </a:r>
          </a:p>
          <a:p>
            <a:pPr marL="971550" lvl="1" indent="-514350">
              <a:buAutoNum type="arabicPeriod"/>
            </a:pPr>
            <a:r>
              <a:rPr lang="en-US" sz="2800" dirty="0"/>
              <a:t>Receive Full Committee approval to submit the letter to HHS </a:t>
            </a:r>
          </a:p>
          <a:p>
            <a:pPr marL="457200" lvl="1" indent="0">
              <a:buNone/>
            </a:pPr>
            <a:endParaRPr lang="en-US"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266083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302491" y="136525"/>
            <a:ext cx="10515600" cy="1325563"/>
          </a:xfrm>
        </p:spPr>
        <p:txBody>
          <a:bodyPr/>
          <a:lstStyle/>
          <a:p>
            <a:r>
              <a:rPr lang="en-US" dirty="0"/>
              <a:t>NCVHS Role related to Operating Rules </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p:txBody>
          <a:bodyPr/>
          <a:lstStyle/>
          <a:p>
            <a:pPr marL="0" indent="0">
              <a:buNone/>
            </a:pPr>
            <a:r>
              <a:rPr lang="en-US" b="1" dirty="0"/>
              <a:t>Role of NCVHS</a:t>
            </a:r>
          </a:p>
          <a:p>
            <a:pPr lvl="1"/>
            <a:r>
              <a:rPr lang="en-US" dirty="0"/>
              <a:t>Receive requests for new or updated operating rules from Operating Rule Authoring Entities (ORAEs)</a:t>
            </a:r>
          </a:p>
          <a:p>
            <a:pPr lvl="1"/>
            <a:r>
              <a:rPr lang="en-US" dirty="0"/>
              <a:t>Obtain industry and public input</a:t>
            </a:r>
          </a:p>
          <a:p>
            <a:pPr lvl="1"/>
            <a:r>
              <a:rPr lang="en-US" dirty="0"/>
              <a:t>Determine whether the requested updates meet the requirements of HIPAA Administrative Simplification, as amended, for efficiency, effectiveness, cost/value, etc.</a:t>
            </a:r>
          </a:p>
          <a:p>
            <a:pPr lvl="1"/>
            <a:r>
              <a:rPr lang="en-US" dirty="0"/>
              <a:t>Make recommendation(s) to the Secretary of HHS</a:t>
            </a:r>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213929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262DF-403C-4494-B821-DDE596D0826A}"/>
              </a:ext>
            </a:extLst>
          </p:cNvPr>
          <p:cNvSpPr>
            <a:spLocks noGrp="1"/>
          </p:cNvSpPr>
          <p:nvPr>
            <p:ph type="title"/>
          </p:nvPr>
        </p:nvSpPr>
        <p:spPr>
          <a:xfrm>
            <a:off x="838200" y="198871"/>
            <a:ext cx="9537441" cy="1325563"/>
          </a:xfrm>
        </p:spPr>
        <p:txBody>
          <a:bodyPr/>
          <a:lstStyle/>
          <a:p>
            <a:r>
              <a:rPr lang="en-US" dirty="0"/>
              <a:t>CAQH CORE Proposal on Operating Rules</a:t>
            </a:r>
          </a:p>
        </p:txBody>
      </p:sp>
      <p:sp>
        <p:nvSpPr>
          <p:cNvPr id="3" name="Content Placeholder 2">
            <a:extLst>
              <a:ext uri="{FF2B5EF4-FFF2-40B4-BE49-F238E27FC236}">
                <a16:creationId xmlns:a16="http://schemas.microsoft.com/office/drawing/2014/main" id="{84E25EDA-D8CB-48E6-BB8D-EB3BBB5A66D5}"/>
              </a:ext>
            </a:extLst>
          </p:cNvPr>
          <p:cNvSpPr>
            <a:spLocks noGrp="1"/>
          </p:cNvSpPr>
          <p:nvPr>
            <p:ph idx="1"/>
          </p:nvPr>
        </p:nvSpPr>
        <p:spPr>
          <a:xfrm>
            <a:off x="838199" y="1825625"/>
            <a:ext cx="10756769" cy="435133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sz="3200" b="1" dirty="0"/>
              <a:t>CAQH/CORE Proposed </a:t>
            </a:r>
            <a:r>
              <a:rPr lang="en-US" sz="3200" b="1" u="sng" dirty="0"/>
              <a:t>Updates</a:t>
            </a:r>
            <a:r>
              <a:rPr lang="en-US" sz="3200" b="1" baseline="30000" dirty="0"/>
              <a:t>1</a:t>
            </a:r>
            <a:r>
              <a:rPr lang="en-US" sz="3200" b="1" dirty="0"/>
              <a:t> to Adopted Operating Rules:</a:t>
            </a:r>
          </a:p>
          <a:p>
            <a:pPr lvl="1"/>
            <a:r>
              <a:rPr lang="en-US" sz="2800" dirty="0"/>
              <a:t>Eligibility &amp; Benefits </a:t>
            </a:r>
            <a:r>
              <a:rPr lang="en-US" sz="2000" dirty="0"/>
              <a:t>(270/271) </a:t>
            </a:r>
            <a:r>
              <a:rPr lang="en-US" sz="2800" dirty="0"/>
              <a:t>Data Content Rule </a:t>
            </a:r>
          </a:p>
          <a:p>
            <a:pPr lvl="1"/>
            <a:r>
              <a:rPr lang="en-US" sz="2800" dirty="0"/>
              <a:t>Claim Status </a:t>
            </a:r>
            <a:r>
              <a:rPr lang="en-US" sz="2000" dirty="0"/>
              <a:t>(276/277) </a:t>
            </a:r>
            <a:r>
              <a:rPr lang="en-US" sz="2800" dirty="0"/>
              <a:t>Infrastructure Rule </a:t>
            </a:r>
            <a:r>
              <a:rPr lang="en-US" dirty="0"/>
              <a:t>(updates + reference to new Connectivity rule)</a:t>
            </a:r>
            <a:endParaRPr lang="en-US" sz="2800" dirty="0"/>
          </a:p>
          <a:p>
            <a:pPr lvl="1"/>
            <a:r>
              <a:rPr lang="en-US" sz="2800" dirty="0"/>
              <a:t>Payment &amp; Remittance Advice </a:t>
            </a:r>
            <a:r>
              <a:rPr lang="en-US" sz="2000" dirty="0"/>
              <a:t>(835) </a:t>
            </a:r>
            <a:r>
              <a:rPr lang="en-US" sz="2800" dirty="0"/>
              <a:t>Infrastructure Rule </a:t>
            </a:r>
            <a:r>
              <a:rPr lang="en-US" dirty="0"/>
              <a:t>(reference to new Connectivity rule)</a:t>
            </a:r>
            <a:endParaRPr lang="en-US" sz="2800" dirty="0"/>
          </a:p>
          <a:p>
            <a:pPr lvl="1"/>
            <a:r>
              <a:rPr lang="en-US" sz="2800" dirty="0"/>
              <a:t>Eligibility &amp; Benefits </a:t>
            </a:r>
            <a:r>
              <a:rPr lang="en-US" sz="2000" dirty="0"/>
              <a:t>(270/271) </a:t>
            </a:r>
            <a:r>
              <a:rPr lang="en-US" sz="2800" dirty="0"/>
              <a:t>Infrastructure Rule </a:t>
            </a:r>
            <a:r>
              <a:rPr lang="en-US" dirty="0"/>
              <a:t>(updates + reference to new Connectivity rule)</a:t>
            </a:r>
            <a:endParaRPr lang="en-US" sz="2800" dirty="0"/>
          </a:p>
          <a:p>
            <a:pPr marL="0" indent="0">
              <a:buNone/>
            </a:pPr>
            <a:endParaRPr lang="en-US" dirty="0"/>
          </a:p>
          <a:p>
            <a:pPr marL="0" indent="0">
              <a:buNone/>
            </a:pPr>
            <a:endParaRPr lang="en-US" sz="1200" dirty="0"/>
          </a:p>
          <a:p>
            <a:pPr marL="0" indent="0">
              <a:buNone/>
            </a:pPr>
            <a:r>
              <a:rPr lang="en-US" sz="2000" baseline="30000" dirty="0"/>
              <a:t>1</a:t>
            </a:r>
            <a:r>
              <a:rPr lang="en-US" sz="2000" dirty="0"/>
              <a:t>Letter to NCVHS from CAQH/CORE, May 23, 2022. </a:t>
            </a:r>
            <a:r>
              <a:rPr lang="en-US" sz="2000" dirty="0">
                <a:solidFill>
                  <a:srgbClr val="7030A0"/>
                </a:solidFill>
                <a:hlinkClick r:id="rId2">
                  <a:extLst>
                    <a:ext uri="{A12FA001-AC4F-418D-AE19-62706E023703}">
                      <ahyp:hlinkClr xmlns:ahyp="http://schemas.microsoft.com/office/drawing/2018/hyperlinkcolor" val="tx"/>
                    </a:ext>
                  </a:extLst>
                </a:hlinkClick>
              </a:rPr>
              <a:t>https://ncvhs.hhs.gov/wp-content/uploads/2022/09/CAQH-CORE-Board-Letter-to-NCVHS-re-New-Updated-OR-052322-508.pdf</a:t>
            </a:r>
            <a:endParaRPr lang="en-US" sz="2000" dirty="0">
              <a:solidFill>
                <a:srgbClr val="7030A0"/>
              </a:solidFill>
            </a:endParaRPr>
          </a:p>
          <a:p>
            <a:pPr marL="0" indent="0">
              <a:buNone/>
            </a:pPr>
            <a:endParaRPr lang="en-US" dirty="0"/>
          </a:p>
        </p:txBody>
      </p:sp>
      <p:sp>
        <p:nvSpPr>
          <p:cNvPr id="5" name="Slide Number Placeholder 4">
            <a:extLst>
              <a:ext uri="{FF2B5EF4-FFF2-40B4-BE49-F238E27FC236}">
                <a16:creationId xmlns:a16="http://schemas.microsoft.com/office/drawing/2014/main" id="{384A8841-5B56-AC60-7AFA-F81CFA3D1971}"/>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667838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262DF-403C-4494-B821-DDE596D0826A}"/>
              </a:ext>
            </a:extLst>
          </p:cNvPr>
          <p:cNvSpPr>
            <a:spLocks noGrp="1"/>
          </p:cNvSpPr>
          <p:nvPr>
            <p:ph type="title"/>
          </p:nvPr>
        </p:nvSpPr>
        <p:spPr>
          <a:xfrm>
            <a:off x="838200" y="206428"/>
            <a:ext cx="9537441" cy="1325563"/>
          </a:xfrm>
        </p:spPr>
        <p:txBody>
          <a:bodyPr/>
          <a:lstStyle/>
          <a:p>
            <a:r>
              <a:rPr lang="en-US" dirty="0"/>
              <a:t>CAQH CORE Proposal on Operating Rules</a:t>
            </a:r>
            <a:r>
              <a:rPr lang="en-US" sz="3200" dirty="0"/>
              <a:t> </a:t>
            </a:r>
            <a:r>
              <a:rPr lang="en-US" sz="2000" i="1" dirty="0"/>
              <a:t>continued</a:t>
            </a:r>
            <a:endParaRPr lang="en-US" dirty="0"/>
          </a:p>
        </p:txBody>
      </p:sp>
      <p:sp>
        <p:nvSpPr>
          <p:cNvPr id="3" name="Content Placeholder 2">
            <a:extLst>
              <a:ext uri="{FF2B5EF4-FFF2-40B4-BE49-F238E27FC236}">
                <a16:creationId xmlns:a16="http://schemas.microsoft.com/office/drawing/2014/main" id="{84E25EDA-D8CB-48E6-BB8D-EB3BBB5A66D5}"/>
              </a:ext>
            </a:extLst>
          </p:cNvPr>
          <p:cNvSpPr>
            <a:spLocks noGrp="1"/>
          </p:cNvSpPr>
          <p:nvPr>
            <p:ph idx="1"/>
          </p:nvPr>
        </p:nvSpPr>
        <p:spPr>
          <a:xfrm>
            <a:off x="838200" y="1825624"/>
            <a:ext cx="10515600" cy="46411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buNone/>
            </a:pPr>
            <a:r>
              <a:rPr lang="en-US" b="1" dirty="0"/>
              <a:t>CAQH/CORE Proposed </a:t>
            </a:r>
            <a:r>
              <a:rPr lang="en-US" b="1" u="sng" dirty="0"/>
              <a:t>New</a:t>
            </a:r>
            <a:r>
              <a:rPr lang="en-US" b="1" dirty="0"/>
              <a:t> Operating Rules </a:t>
            </a:r>
          </a:p>
          <a:p>
            <a:pPr lvl="1"/>
            <a:r>
              <a:rPr lang="en-US" dirty="0"/>
              <a:t>Connectivity Rule vC4.0.0</a:t>
            </a:r>
          </a:p>
          <a:p>
            <a:pPr lvl="2"/>
            <a:r>
              <a:rPr lang="en-US" dirty="0"/>
              <a:t>Replaces existing connectivity requirements in infrastructure components of adopted operating rules and adds new requirements to all operating rules</a:t>
            </a:r>
          </a:p>
          <a:p>
            <a:pPr lvl="1"/>
            <a:r>
              <a:rPr lang="en-US" dirty="0"/>
              <a:t>Eligibility &amp; Benefits </a:t>
            </a:r>
            <a:r>
              <a:rPr lang="en-US" sz="1800" dirty="0"/>
              <a:t>(270/271) </a:t>
            </a:r>
            <a:r>
              <a:rPr lang="en-US" dirty="0"/>
              <a:t>Single Patient Attribution Data Content Rule</a:t>
            </a:r>
          </a:p>
          <a:p>
            <a:pPr lvl="1"/>
            <a:r>
              <a:rPr lang="en-US" dirty="0"/>
              <a:t>Attachments Prior Authorization Infrastructure Rule</a:t>
            </a:r>
            <a:r>
              <a:rPr lang="en-US" sz="1800" dirty="0"/>
              <a:t>*</a:t>
            </a:r>
            <a:endParaRPr lang="en-US" dirty="0"/>
          </a:p>
          <a:p>
            <a:pPr lvl="1"/>
            <a:r>
              <a:rPr lang="en-US" dirty="0"/>
              <a:t>Attachments Prior Authorization Data Content Rule</a:t>
            </a:r>
            <a:r>
              <a:rPr lang="en-US" sz="1800" dirty="0"/>
              <a:t>*</a:t>
            </a:r>
            <a:endParaRPr lang="en-US" dirty="0"/>
          </a:p>
          <a:p>
            <a:pPr lvl="1"/>
            <a:r>
              <a:rPr lang="en-US" dirty="0"/>
              <a:t>Attachments Health Care Claims Infrastructure Rule</a:t>
            </a:r>
            <a:r>
              <a:rPr lang="en-US" sz="1800" dirty="0"/>
              <a:t>*</a:t>
            </a:r>
            <a:endParaRPr lang="en-US" dirty="0"/>
          </a:p>
          <a:p>
            <a:pPr lvl="1"/>
            <a:r>
              <a:rPr lang="en-US" dirty="0"/>
              <a:t>Attachments Health Care Claims Data Content Rule</a:t>
            </a:r>
            <a:r>
              <a:rPr lang="en-US" sz="1800" dirty="0"/>
              <a:t>*</a:t>
            </a:r>
            <a:endParaRPr lang="en-US" dirty="0"/>
          </a:p>
          <a:p>
            <a:pPr marL="0" indent="0">
              <a:buNone/>
            </a:pPr>
            <a:endParaRPr lang="en-US" sz="1000" dirty="0"/>
          </a:p>
          <a:p>
            <a:pPr marL="0" indent="0">
              <a:buNone/>
            </a:pPr>
            <a:r>
              <a:rPr lang="en-US" sz="2000" dirty="0"/>
              <a:t>*</a:t>
            </a:r>
            <a:r>
              <a:rPr lang="en-US" sz="1800" b="1" i="1" dirty="0"/>
              <a:t>NCVHS recognizes that there is no adopted standard transaction for Attachments; discussion of these proposed operating rules may be informational, i.e., unable to be adopted under HIPAA/ACA at this time.  </a:t>
            </a:r>
          </a:p>
        </p:txBody>
      </p:sp>
      <p:sp>
        <p:nvSpPr>
          <p:cNvPr id="5" name="Slide Number Placeholder 4">
            <a:extLst>
              <a:ext uri="{FF2B5EF4-FFF2-40B4-BE49-F238E27FC236}">
                <a16:creationId xmlns:a16="http://schemas.microsoft.com/office/drawing/2014/main" id="{384A8841-5B56-AC60-7AFA-F81CFA3D1971}"/>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3729462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838200" y="198871"/>
            <a:ext cx="10515600" cy="1325563"/>
          </a:xfrm>
        </p:spPr>
        <p:txBody>
          <a:bodyPr/>
          <a:lstStyle/>
          <a:p>
            <a:r>
              <a:rPr lang="en-US" dirty="0"/>
              <a:t>NCVHS Steps for evaluation of CAQH/CORE Request</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838200" y="1825625"/>
            <a:ext cx="10515600" cy="4721090"/>
          </a:xfrm>
        </p:spPr>
        <p:txBody>
          <a:bodyPr/>
          <a:lstStyle/>
          <a:p>
            <a:r>
              <a:rPr lang="en-US" sz="2600" dirty="0"/>
              <a:t>August 2022 – Presentations from CAQH/CORE to Subcommittee on Standards</a:t>
            </a:r>
          </a:p>
          <a:p>
            <a:r>
              <a:rPr lang="en-US" sz="2600" dirty="0"/>
              <a:t>Collaboration with WEDI</a:t>
            </a:r>
          </a:p>
          <a:p>
            <a:pPr lvl="1"/>
            <a:r>
              <a:rPr lang="en-US" sz="2200" dirty="0"/>
              <a:t>Survey &amp; Member Position Advisory (MPA) Groups</a:t>
            </a:r>
          </a:p>
          <a:p>
            <a:r>
              <a:rPr lang="en-US" sz="2600" dirty="0"/>
              <a:t>Consultative conversations with CMS OBRHI, CMS NSG and HHS ONC</a:t>
            </a:r>
            <a:r>
              <a:rPr lang="en-US" sz="2600" baseline="30000" dirty="0"/>
              <a:t>1</a:t>
            </a:r>
          </a:p>
          <a:p>
            <a:r>
              <a:rPr lang="en-US" sz="2600" dirty="0"/>
              <a:t>NCVHS hearing January 19, 2023 (virtual)</a:t>
            </a:r>
          </a:p>
          <a:p>
            <a:r>
              <a:rPr lang="en-US" sz="2600" dirty="0"/>
              <a:t>Reviewed RFC comments, hearing testimony and </a:t>
            </a:r>
            <a:r>
              <a:rPr lang="en-US" sz="2600"/>
              <a:t>written comments</a:t>
            </a:r>
            <a:endParaRPr lang="en-US" sz="2000" dirty="0"/>
          </a:p>
          <a:p>
            <a:pPr marL="0" indent="0">
              <a:buNone/>
            </a:pPr>
            <a:r>
              <a:rPr lang="en-US" sz="2000" baseline="30000" dirty="0"/>
              <a:t>1 </a:t>
            </a:r>
            <a:r>
              <a:rPr lang="en-US" sz="1700" i="1" dirty="0"/>
              <a:t>HHS/CMS Office of Burden Reduction and Health Informatics; HHS/CMS/OBRHI National Standards Group; HHS Office of the National Coordinator for Health Information Technology (ONC).</a:t>
            </a:r>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931314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258618" y="216702"/>
            <a:ext cx="11095182" cy="1325563"/>
          </a:xfrm>
        </p:spPr>
        <p:txBody>
          <a:bodyPr/>
          <a:lstStyle/>
          <a:p>
            <a:r>
              <a:rPr lang="en-US" dirty="0"/>
              <a:t>NCVHS Perspective on Operating Rules</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508261" y="1820220"/>
            <a:ext cx="10515600" cy="4841626"/>
          </a:xfrm>
        </p:spPr>
        <p:txBody>
          <a:bodyPr/>
          <a:lstStyle/>
          <a:p>
            <a:pPr lvl="1"/>
            <a:r>
              <a:rPr lang="en-US" dirty="0"/>
              <a:t>Was there industry consensus around need for the proposed changes</a:t>
            </a:r>
          </a:p>
          <a:p>
            <a:pPr lvl="1"/>
            <a:r>
              <a:rPr lang="en-US" dirty="0"/>
              <a:t>Availability of sufficient cost and value data, along with identification of the burden, opportunity and efficiency for proposed operating rules to assess impact for implementation.</a:t>
            </a:r>
          </a:p>
          <a:p>
            <a:pPr lvl="1"/>
            <a:r>
              <a:rPr lang="en-US" dirty="0"/>
              <a:t>How do the requests address industry concerns expressed to NCVHS during its NCVHS Predictability Roadmap and Convergence 2.0 projects?</a:t>
            </a:r>
          </a:p>
          <a:p>
            <a:pPr lvl="2"/>
            <a:r>
              <a:rPr lang="en-US" dirty="0"/>
              <a:t>Has pre-adoption testing of operating rules demonstrated sufficiency?</a:t>
            </a:r>
          </a:p>
          <a:p>
            <a:pPr lvl="2"/>
            <a:r>
              <a:rPr lang="en-US" dirty="0"/>
              <a:t>Consideration of burden on provider and health plan operations</a:t>
            </a:r>
          </a:p>
          <a:p>
            <a:pPr lvl="2"/>
            <a:r>
              <a:rPr lang="en-US" dirty="0"/>
              <a:t>Timing of implementation; ability to plan, budget and allocate resources</a:t>
            </a:r>
          </a:p>
          <a:p>
            <a:pPr lvl="1"/>
            <a:r>
              <a:rPr lang="en-US" dirty="0"/>
              <a:t>Does the CAQH CORE request further the objectives of HIPAA/ACA</a:t>
            </a:r>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732959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191654" y="206428"/>
            <a:ext cx="10515600" cy="1325563"/>
          </a:xfrm>
        </p:spPr>
        <p:txBody>
          <a:bodyPr/>
          <a:lstStyle/>
          <a:p>
            <a:r>
              <a:rPr lang="en-US" sz="4200" dirty="0"/>
              <a:t>NCVHS Recommendations </a:t>
            </a:r>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447782" y="1538163"/>
            <a:ext cx="10515600" cy="5183312"/>
          </a:xfrm>
        </p:spPr>
        <p:txBody>
          <a:bodyPr/>
          <a:lstStyle/>
          <a:p>
            <a:pPr marL="0" indent="0">
              <a:lnSpc>
                <a:spcPct val="100000"/>
              </a:lnSpc>
              <a:spcBef>
                <a:spcPts val="0"/>
              </a:spcBef>
              <a:spcAft>
                <a:spcPts val="0"/>
              </a:spcAft>
              <a:buNone/>
            </a:pPr>
            <a:r>
              <a:rPr lang="en-US" sz="1900" b="1" u="sng" dirty="0">
                <a:cs typeface="Times New Roman" panose="02020603050405020304" pitchFamily="18" charset="0"/>
              </a:rPr>
              <a:t>Recommendation 1</a:t>
            </a:r>
            <a:r>
              <a:rPr lang="en-US" sz="1900" b="1" dirty="0">
                <a:cs typeface="Times New Roman" panose="02020603050405020304" pitchFamily="18" charset="0"/>
              </a:rPr>
              <a:t>:  </a:t>
            </a:r>
            <a:r>
              <a:rPr lang="en-US" sz="1900" dirty="0">
                <a:cs typeface="Times New Roman" panose="02020603050405020304" pitchFamily="18" charset="0"/>
              </a:rPr>
              <a:t>Conduct rulemaking to adopt the infrastructure and data content updates to the Eligibility &amp; Benefits and Claim Status operating rules.</a:t>
            </a:r>
          </a:p>
          <a:p>
            <a:pPr marL="0" indent="0">
              <a:lnSpc>
                <a:spcPct val="100000"/>
              </a:lnSpc>
              <a:spcBef>
                <a:spcPts val="0"/>
              </a:spcBef>
              <a:spcAft>
                <a:spcPts val="0"/>
              </a:spcAft>
              <a:buNone/>
            </a:pPr>
            <a:endParaRPr lang="en-US" sz="1900" b="1" dirty="0">
              <a:cs typeface="Times New Roman" panose="02020603050405020304" pitchFamily="18" charset="0"/>
            </a:endParaRPr>
          </a:p>
          <a:p>
            <a:pPr marL="0" indent="0">
              <a:lnSpc>
                <a:spcPct val="100000"/>
              </a:lnSpc>
              <a:spcBef>
                <a:spcPts val="0"/>
              </a:spcBef>
              <a:spcAft>
                <a:spcPts val="0"/>
              </a:spcAft>
              <a:buNone/>
            </a:pPr>
            <a:r>
              <a:rPr lang="en-US" sz="1900" b="1" u="sng" dirty="0">
                <a:cs typeface="Times New Roman" panose="02020603050405020304" pitchFamily="18" charset="0"/>
              </a:rPr>
              <a:t>Recommendation 2</a:t>
            </a:r>
            <a:r>
              <a:rPr lang="en-US" sz="1900" b="1" dirty="0">
                <a:cs typeface="Times New Roman" panose="02020603050405020304" pitchFamily="18" charset="0"/>
              </a:rPr>
              <a:t>:  </a:t>
            </a:r>
            <a:r>
              <a:rPr lang="en-US" sz="1900" dirty="0">
                <a:cs typeface="Times New Roman" panose="02020603050405020304" pitchFamily="18" charset="0"/>
              </a:rPr>
              <a:t>Conduct rulemaking to adopt the new patient attribution content in the Eligibility &amp; Benefits operating rule.</a:t>
            </a:r>
          </a:p>
          <a:p>
            <a:pPr marL="0" indent="0">
              <a:lnSpc>
                <a:spcPct val="100000"/>
              </a:lnSpc>
              <a:spcBef>
                <a:spcPts val="0"/>
              </a:spcBef>
              <a:spcAft>
                <a:spcPts val="0"/>
              </a:spcAft>
              <a:buNone/>
            </a:pPr>
            <a:endParaRPr lang="en-US" sz="1900" b="1" dirty="0">
              <a:cs typeface="Times New Roman" panose="02020603050405020304" pitchFamily="18" charset="0"/>
            </a:endParaRPr>
          </a:p>
          <a:p>
            <a:pPr marL="0" indent="0">
              <a:lnSpc>
                <a:spcPct val="100000"/>
              </a:lnSpc>
              <a:spcBef>
                <a:spcPts val="0"/>
              </a:spcBef>
              <a:spcAft>
                <a:spcPts val="0"/>
              </a:spcAft>
              <a:buNone/>
            </a:pPr>
            <a:r>
              <a:rPr lang="en-US" sz="1900" b="1" u="sng" dirty="0">
                <a:cs typeface="Times New Roman" panose="02020603050405020304" pitchFamily="18" charset="0"/>
              </a:rPr>
              <a:t>Recommendation 3</a:t>
            </a:r>
            <a:r>
              <a:rPr lang="en-US" sz="1900" b="1" dirty="0">
                <a:cs typeface="Times New Roman" panose="02020603050405020304" pitchFamily="18" charset="0"/>
              </a:rPr>
              <a:t>:  </a:t>
            </a:r>
            <a:r>
              <a:rPr lang="en-US" sz="1900" dirty="0">
                <a:cs typeface="Times New Roman" panose="02020603050405020304" pitchFamily="18" charset="0"/>
              </a:rPr>
              <a:t>Conduct rulemaking to incorporate the updates to the CAQH CORE Connectivity rule as it applies to the adopted X12 HIPAA standards in the adopted operating rules. We specifically note the need for consistency with the National Institute of Standards and Technology (NIST) cybersecurity guidance.</a:t>
            </a:r>
          </a:p>
          <a:p>
            <a:pPr marL="0" indent="0">
              <a:lnSpc>
                <a:spcPct val="100000"/>
              </a:lnSpc>
              <a:spcBef>
                <a:spcPts val="0"/>
              </a:spcBef>
              <a:spcAft>
                <a:spcPts val="0"/>
              </a:spcAft>
              <a:buNone/>
            </a:pPr>
            <a:endParaRPr lang="en-US" sz="1900" b="1" u="sng" dirty="0">
              <a:cs typeface="Times New Roman" panose="02020603050405020304" pitchFamily="18" charset="0"/>
            </a:endParaRPr>
          </a:p>
          <a:p>
            <a:pPr marL="0" indent="0">
              <a:lnSpc>
                <a:spcPct val="100000"/>
              </a:lnSpc>
              <a:spcBef>
                <a:spcPts val="0"/>
              </a:spcBef>
              <a:spcAft>
                <a:spcPts val="0"/>
              </a:spcAft>
              <a:buNone/>
            </a:pPr>
            <a:r>
              <a:rPr lang="en-US" sz="1900" b="1" u="sng" dirty="0">
                <a:cs typeface="Times New Roman" panose="02020603050405020304" pitchFamily="18" charset="0"/>
              </a:rPr>
              <a:t>Recommendation 4</a:t>
            </a:r>
            <a:r>
              <a:rPr lang="en-US" sz="1900" b="1" dirty="0">
                <a:cs typeface="Times New Roman" panose="02020603050405020304" pitchFamily="18" charset="0"/>
              </a:rPr>
              <a:t>:  </a:t>
            </a:r>
            <a:r>
              <a:rPr lang="en-US" sz="1900" dirty="0">
                <a:cs typeface="Times New Roman" panose="02020603050405020304" pitchFamily="18" charset="0"/>
              </a:rPr>
              <a:t>Not adopt the CAQH CORE new proposed operating rules for attachment standards for claims and prior authorization. The need for these operating rules should be considered only after publication of a Final Rule adopting a health care attachments transaction standard under HIPAA.</a:t>
            </a:r>
          </a:p>
          <a:p>
            <a:pPr marL="0" indent="0">
              <a:lnSpc>
                <a:spcPct val="100000"/>
              </a:lnSpc>
              <a:spcBef>
                <a:spcPts val="0"/>
              </a:spcBef>
              <a:spcAft>
                <a:spcPts val="0"/>
              </a:spcAft>
              <a:buNone/>
            </a:pPr>
            <a:endParaRPr lang="en-US" sz="1900" b="1" u="sng" dirty="0">
              <a:cs typeface="Times New Roman" panose="02020603050405020304" pitchFamily="18" charset="0"/>
            </a:endParaRPr>
          </a:p>
          <a:p>
            <a:pPr marL="0" indent="0">
              <a:lnSpc>
                <a:spcPct val="100000"/>
              </a:lnSpc>
              <a:spcBef>
                <a:spcPts val="0"/>
              </a:spcBef>
              <a:spcAft>
                <a:spcPts val="0"/>
              </a:spcAft>
              <a:buNone/>
            </a:pPr>
            <a:r>
              <a:rPr lang="en-US" sz="1900" b="1" u="sng" dirty="0">
                <a:cs typeface="Times New Roman" panose="02020603050405020304" pitchFamily="18" charset="0"/>
              </a:rPr>
              <a:t>Recommendation 5</a:t>
            </a:r>
            <a:r>
              <a:rPr lang="en-US" sz="1900" b="1" dirty="0">
                <a:cs typeface="Times New Roman" panose="02020603050405020304" pitchFamily="18" charset="0"/>
              </a:rPr>
              <a:t>:  </a:t>
            </a:r>
            <a:r>
              <a:rPr lang="en-US" sz="1900" dirty="0">
                <a:cs typeface="Times New Roman" panose="02020603050405020304" pitchFamily="18" charset="0"/>
              </a:rPr>
              <a:t>Exclude the CORE Certification requirement language included in  proposed operating rules. CORE Certification is not a requirement of HIPAA. This exclusion of certification requirement language is consistent with past regulatory practice. </a:t>
            </a:r>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688439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F1F923-A157-B2E3-D1E2-3AA010923FAE}"/>
              </a:ext>
            </a:extLst>
          </p:cNvPr>
          <p:cNvSpPr>
            <a:spLocks noGrp="1"/>
          </p:cNvSpPr>
          <p:nvPr>
            <p:ph type="title"/>
          </p:nvPr>
        </p:nvSpPr>
        <p:spPr>
          <a:xfrm>
            <a:off x="533919" y="279578"/>
            <a:ext cx="10515600" cy="1325563"/>
          </a:xfrm>
        </p:spPr>
        <p:txBody>
          <a:bodyPr/>
          <a:lstStyle/>
          <a:p>
            <a:r>
              <a:rPr lang="en-US" dirty="0"/>
              <a:t>Letter Appendices A and B</a:t>
            </a:r>
            <a:endParaRPr lang="en-US" sz="2000" dirty="0"/>
          </a:p>
        </p:txBody>
      </p:sp>
      <p:sp>
        <p:nvSpPr>
          <p:cNvPr id="3" name="Content Placeholder 2">
            <a:extLst>
              <a:ext uri="{FF2B5EF4-FFF2-40B4-BE49-F238E27FC236}">
                <a16:creationId xmlns:a16="http://schemas.microsoft.com/office/drawing/2014/main" id="{B8605DF2-491D-8E45-FA9B-80E10ADEE488}"/>
              </a:ext>
            </a:extLst>
          </p:cNvPr>
          <p:cNvSpPr>
            <a:spLocks noGrp="1"/>
          </p:cNvSpPr>
          <p:nvPr>
            <p:ph idx="1"/>
          </p:nvPr>
        </p:nvSpPr>
        <p:spPr>
          <a:xfrm>
            <a:off x="295564" y="1825625"/>
            <a:ext cx="11601364" cy="4351338"/>
          </a:xfrm>
        </p:spPr>
        <p:txBody>
          <a:bodyPr/>
          <a:lstStyle/>
          <a:p>
            <a:pPr marL="0" indent="0">
              <a:buNone/>
            </a:pPr>
            <a:r>
              <a:rPr lang="en-US" sz="2400" b="1" dirty="0"/>
              <a:t>Appendix A: Rationale for Recommendations </a:t>
            </a:r>
          </a:p>
          <a:p>
            <a:r>
              <a:rPr lang="en-US" sz="2400" dirty="0"/>
              <a:t>Selected Excerpts of Comments Submitted </a:t>
            </a:r>
          </a:p>
          <a:p>
            <a:r>
              <a:rPr lang="en-US" sz="2400" dirty="0"/>
              <a:t>Selected Excerpts from Oral Testimony </a:t>
            </a:r>
          </a:p>
          <a:p>
            <a:r>
              <a:rPr lang="en-US" sz="2400" dirty="0"/>
              <a:t>More Detailed Rationale for each recommendation </a:t>
            </a:r>
          </a:p>
          <a:p>
            <a:pPr marL="0" indent="0">
              <a:buNone/>
            </a:pPr>
            <a:endParaRPr lang="en-US" dirty="0"/>
          </a:p>
          <a:p>
            <a:pPr marL="0" indent="0">
              <a:buNone/>
            </a:pPr>
            <a:r>
              <a:rPr lang="en-US" sz="2400" b="1" dirty="0"/>
              <a:t>Appendix B: Copy of CAQH CORE Request Letter to NCVHS </a:t>
            </a:r>
          </a:p>
          <a:p>
            <a:pPr marL="0" indent="0">
              <a:buNone/>
            </a:pPr>
            <a:endParaRPr lang="en-US" dirty="0"/>
          </a:p>
          <a:p>
            <a:pPr lvl="1"/>
            <a:endParaRPr lang="en-US" sz="2800" dirty="0"/>
          </a:p>
          <a:p>
            <a:pPr marL="457200" lvl="1" indent="0">
              <a:buNone/>
            </a:pPr>
            <a:endParaRPr lang="en-US" sz="2800" dirty="0"/>
          </a:p>
        </p:txBody>
      </p:sp>
      <p:sp>
        <p:nvSpPr>
          <p:cNvPr id="5" name="Slide Number Placeholder 4">
            <a:extLst>
              <a:ext uri="{FF2B5EF4-FFF2-40B4-BE49-F238E27FC236}">
                <a16:creationId xmlns:a16="http://schemas.microsoft.com/office/drawing/2014/main" id="{D430B58D-F4B6-6F15-50EF-A0B339B34989}"/>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BBB4C677-308A-D54D-8E56-4FF0DDFD7D48}" type="slidenum">
              <a:rPr kumimoji="0" lang="en-US" altLang="en-US" sz="1200" b="0" i="0" u="none" strike="noStrike" kern="1200" cap="none" spc="0" normalizeH="0" baseline="0" noProof="0" smtClean="0">
                <a:ln>
                  <a:noFill/>
                </a:ln>
                <a:solidFill>
                  <a:srgbClr val="898989"/>
                </a:solidFill>
                <a:effectLst/>
                <a:uLnTx/>
                <a:uFillTx/>
                <a:latin typeface="Calibri" panose="020F0502020204030204" pitchFamily="34" charset="0"/>
                <a:ea typeface="ＭＳ Ｐゴシック" panose="020B0600070205080204"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dirty="0">
              <a:ln>
                <a:noFill/>
              </a:ln>
              <a:solidFill>
                <a:srgbClr val="898989"/>
              </a:solidFill>
              <a:effectLst/>
              <a:uLnTx/>
              <a:uFillTx/>
              <a:latin typeface="Calibri" panose="020F0502020204030204" pitchFamily="34" charset="0"/>
              <a:ea typeface="ＭＳ Ｐゴシック" panose="020B0600070205080204" pitchFamily="34" charset="-128"/>
              <a:cs typeface="+mn-cs"/>
            </a:endParaRPr>
          </a:p>
        </p:txBody>
      </p:sp>
    </p:spTree>
    <p:extLst>
      <p:ext uri="{BB962C8B-B14F-4D97-AF65-F5344CB8AC3E}">
        <p14:creationId xmlns:p14="http://schemas.microsoft.com/office/powerpoint/2010/main" val="1164580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6_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8B5DB443B29734287CF79EFDDD58B6D" ma:contentTypeVersion="13" ma:contentTypeDescription="Create a new document." ma:contentTypeScope="" ma:versionID="d620d3a3a1f7ab09865841d7c0e08117">
  <xsd:schema xmlns:xsd="http://www.w3.org/2001/XMLSchema" xmlns:xs="http://www.w3.org/2001/XMLSchema" xmlns:p="http://schemas.microsoft.com/office/2006/metadata/properties" xmlns:ns2="bfc533d5-1885-4489-9c52-07570b638419" xmlns:ns3="72fea079-74f7-4372-97b8-750a8c0d9479" targetNamespace="http://schemas.microsoft.com/office/2006/metadata/properties" ma:root="true" ma:fieldsID="055e0e653c1b672cd1dfa9776a31c3da" ns2:_="" ns3:_="">
    <xsd:import namespace="bfc533d5-1885-4489-9c52-07570b638419"/>
    <xsd:import namespace="72fea079-74f7-4372-97b8-750a8c0d947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Location" minOccurs="0"/>
                <xsd:element ref="ns2:MediaServiceOCR" minOccurs="0"/>
                <xsd:element ref="ns2:MediaServiceAutoKeyPoints" minOccurs="0"/>
                <xsd:element ref="ns2:MediaServiceKeyPoints"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c533d5-1885-4489-9c52-07570b6384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2fea079-74f7-4372-97b8-750a8c0d947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10B8F95-B829-42A8-88B3-7A665FDC8F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c533d5-1885-4489-9c52-07570b638419"/>
    <ds:schemaRef ds:uri="72fea079-74f7-4372-97b8-750a8c0d94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33047B2-6A69-4D9A-A6EB-1DEA8015132D}">
  <ds:schemaRefs>
    <ds:schemaRef ds:uri="http://schemas.microsoft.com/sharepoint/v3/contenttype/forms"/>
  </ds:schemaRefs>
</ds:datastoreItem>
</file>

<file path=customXml/itemProps3.xml><?xml version="1.0" encoding="utf-8"?>
<ds:datastoreItem xmlns:ds="http://schemas.openxmlformats.org/officeDocument/2006/customXml" ds:itemID="{4718FC90-CDD7-4D09-9BE8-E51F3AE11901}">
  <ds:schemaRefs>
    <ds:schemaRef ds:uri="http://www.w3.org/XML/1998/namespace"/>
    <ds:schemaRef ds:uri="http://schemas.microsoft.com/office/infopath/2007/PartnerControls"/>
    <ds:schemaRef ds:uri="http://purl.org/dc/terms/"/>
    <ds:schemaRef ds:uri="http://schemas.microsoft.com/office/2006/documentManagement/types"/>
    <ds:schemaRef ds:uri="http://schemas.microsoft.com/office/2006/metadata/properties"/>
    <ds:schemaRef ds:uri="http://purl.org/dc/elements/1.1/"/>
    <ds:schemaRef ds:uri="bfc533d5-1885-4489-9c52-07570b638419"/>
    <ds:schemaRef ds:uri="http://purl.org/dc/dcmitype/"/>
    <ds:schemaRef ds:uri="http://schemas.openxmlformats.org/package/2006/metadata/core-properties"/>
    <ds:schemaRef ds:uri="72fea079-74f7-4372-97b8-750a8c0d9479"/>
  </ds:schemaRefs>
</ds:datastoreItem>
</file>

<file path=docProps/app.xml><?xml version="1.0" encoding="utf-8"?>
<Properties xmlns="http://schemas.openxmlformats.org/officeDocument/2006/extended-properties" xmlns:vt="http://schemas.openxmlformats.org/officeDocument/2006/docPropsVTypes">
  <TotalTime>8446</TotalTime>
  <Words>885</Words>
  <Application>Microsoft Office PowerPoint</Application>
  <PresentationFormat>Widescreen</PresentationFormat>
  <Paragraphs>96</Paragraphs>
  <Slides>11</Slides>
  <Notes>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Tahoma</vt:lpstr>
      <vt:lpstr>Office Theme</vt:lpstr>
      <vt:lpstr>6_Office Theme</vt:lpstr>
      <vt:lpstr>PowerPoint Presentation</vt:lpstr>
      <vt:lpstr>Objectives for Full Committee Meeting</vt:lpstr>
      <vt:lpstr>NCVHS Role related to Operating Rules </vt:lpstr>
      <vt:lpstr>CAQH CORE Proposal on Operating Rules</vt:lpstr>
      <vt:lpstr>CAQH CORE Proposal on Operating Rules continued</vt:lpstr>
      <vt:lpstr>NCVHS Steps for evaluation of CAQH/CORE Request</vt:lpstr>
      <vt:lpstr>NCVHS Perspective on Operating Rules</vt:lpstr>
      <vt:lpstr>NCVHS Recommendations </vt:lpstr>
      <vt:lpstr>Letter Appendices A and B</vt:lpstr>
      <vt:lpstr>Thank you</vt:lpstr>
      <vt:lpstr>NCVHS Resources</vt:lpstr>
    </vt:vector>
  </TitlesOfParts>
  <Company>Centers for Disease Control and Prevention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Hines, Rebecca (CDC/OPHSS/NCHS)</dc:creator>
  <cp:lastModifiedBy>Ella Blue</cp:lastModifiedBy>
  <cp:revision>247</cp:revision>
  <cp:lastPrinted>2022-01-24T14:45:54Z</cp:lastPrinted>
  <dcterms:created xsi:type="dcterms:W3CDTF">2019-04-22T17:55:03Z</dcterms:created>
  <dcterms:modified xsi:type="dcterms:W3CDTF">2023-06-14T13:29:40Z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af03ff0-41c5-4c41-b55e-fabb8fae94be_Enabled">
    <vt:lpwstr>true</vt:lpwstr>
  </property>
  <property fmtid="{D5CDD505-2E9C-101B-9397-08002B2CF9AE}" pid="3" name="MSIP_Label_8af03ff0-41c5-4c41-b55e-fabb8fae94be_SetDate">
    <vt:lpwstr>2021-08-26T19:22:46Z</vt:lpwstr>
  </property>
  <property fmtid="{D5CDD505-2E9C-101B-9397-08002B2CF9AE}" pid="4" name="MSIP_Label_8af03ff0-41c5-4c41-b55e-fabb8fae94be_Method">
    <vt:lpwstr>Privileged</vt:lpwstr>
  </property>
  <property fmtid="{D5CDD505-2E9C-101B-9397-08002B2CF9AE}" pid="5" name="MSIP_Label_8af03ff0-41c5-4c41-b55e-fabb8fae94be_Name">
    <vt:lpwstr>8af03ff0-41c5-4c41-b55e-fabb8fae94be</vt:lpwstr>
  </property>
  <property fmtid="{D5CDD505-2E9C-101B-9397-08002B2CF9AE}" pid="6" name="MSIP_Label_8af03ff0-41c5-4c41-b55e-fabb8fae94be_SiteId">
    <vt:lpwstr>9ce70869-60db-44fd-abe8-d2767077fc8f</vt:lpwstr>
  </property>
  <property fmtid="{D5CDD505-2E9C-101B-9397-08002B2CF9AE}" pid="7" name="MSIP_Label_8af03ff0-41c5-4c41-b55e-fabb8fae94be_ActionId">
    <vt:lpwstr>f98b4026-1655-4ef8-a06c-b3994813127c</vt:lpwstr>
  </property>
  <property fmtid="{D5CDD505-2E9C-101B-9397-08002B2CF9AE}" pid="8" name="MSIP_Label_8af03ff0-41c5-4c41-b55e-fabb8fae94be_ContentBits">
    <vt:lpwstr>0</vt:lpwstr>
  </property>
  <property fmtid="{D5CDD505-2E9C-101B-9397-08002B2CF9AE}" pid="9" name="ContentTypeId">
    <vt:lpwstr>0x01010018B5DB443B29734287CF79EFDDD58B6D</vt:lpwstr>
  </property>
</Properties>
</file>