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 id="2147483679" r:id="rId5"/>
  </p:sldMasterIdLst>
  <p:notesMasterIdLst>
    <p:notesMasterId r:id="rId25"/>
  </p:notesMasterIdLst>
  <p:sldIdLst>
    <p:sldId id="257" r:id="rId6"/>
    <p:sldId id="309" r:id="rId7"/>
    <p:sldId id="339" r:id="rId8"/>
    <p:sldId id="293" r:id="rId9"/>
    <p:sldId id="352" r:id="rId10"/>
    <p:sldId id="295" r:id="rId11"/>
    <p:sldId id="321" r:id="rId12"/>
    <p:sldId id="333" r:id="rId13"/>
    <p:sldId id="348" r:id="rId14"/>
    <p:sldId id="354" r:id="rId15"/>
    <p:sldId id="345" r:id="rId16"/>
    <p:sldId id="356" r:id="rId17"/>
    <p:sldId id="355" r:id="rId18"/>
    <p:sldId id="346" r:id="rId19"/>
    <p:sldId id="347" r:id="rId20"/>
    <p:sldId id="351" r:id="rId21"/>
    <p:sldId id="344" r:id="rId22"/>
    <p:sldId id="357" r:id="rId23"/>
    <p:sldId id="305" r:id="rId2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orraine Doo" initials="ltd" lastIdx="14" clrIdx="0">
    <p:extLst>
      <p:ext uri="{19B8F6BF-5375-455C-9EA6-DF929625EA0E}">
        <p15:presenceInfo xmlns:p15="http://schemas.microsoft.com/office/powerpoint/2012/main" userId="Lorraine Do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90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06" autoAdjust="0"/>
    <p:restoredTop sz="95256" autoAdjust="0"/>
  </p:normalViewPr>
  <p:slideViewPr>
    <p:cSldViewPr snapToGrid="0">
      <p:cViewPr varScale="1">
        <p:scale>
          <a:sx n="62" d="100"/>
          <a:sy n="62" d="100"/>
        </p:scale>
        <p:origin x="672" y="72"/>
      </p:cViewPr>
      <p:guideLst/>
    </p:cSldViewPr>
  </p:slideViewPr>
  <p:notesTextViewPr>
    <p:cViewPr>
      <p:scale>
        <a:sx n="1" d="1"/>
        <a:sy n="1" d="1"/>
      </p:scale>
      <p:origin x="0" y="0"/>
    </p:cViewPr>
  </p:notesTextViewPr>
  <p:sorterViewPr>
    <p:cViewPr>
      <p:scale>
        <a:sx n="1385359" d="800000"/>
        <a:sy n="1385359" d="800000"/>
      </p:scale>
      <p:origin x="0" y="-13752"/>
    </p:cViewPr>
  </p:sorterViewPr>
  <p:notesViewPr>
    <p:cSldViewPr snapToGrid="0">
      <p:cViewPr varScale="1">
        <p:scale>
          <a:sx n="83" d="100"/>
          <a:sy n="83" d="100"/>
        </p:scale>
        <p:origin x="389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EC8AAB-4F9D-43A1-A185-65BB3271B626}"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15916C49-EE5F-46EE-91B2-F324AEF4E1A0}">
      <dgm:prSet/>
      <dgm:spPr/>
      <dgm:t>
        <a:bodyPr/>
        <a:lstStyle/>
        <a:p>
          <a:pPr>
            <a:lnSpc>
              <a:spcPct val="100000"/>
            </a:lnSpc>
          </a:pPr>
          <a:r>
            <a:rPr lang="en-US" dirty="0"/>
            <a:t>Full Committee review and recommendations received prior to this call.</a:t>
          </a:r>
        </a:p>
      </dgm:t>
    </dgm:pt>
    <dgm:pt modelId="{F26884E3-A1FE-4DED-B901-7B37F3CE2757}" type="parTrans" cxnId="{ECC0A64B-84C1-4D37-949D-3F885D918901}">
      <dgm:prSet/>
      <dgm:spPr/>
      <dgm:t>
        <a:bodyPr/>
        <a:lstStyle/>
        <a:p>
          <a:endParaRPr lang="en-US"/>
        </a:p>
      </dgm:t>
    </dgm:pt>
    <dgm:pt modelId="{682DD837-2555-43BE-B1D1-B97173A6430D}" type="sibTrans" cxnId="{ECC0A64B-84C1-4D37-949D-3F885D918901}">
      <dgm:prSet/>
      <dgm:spPr/>
      <dgm:t>
        <a:bodyPr/>
        <a:lstStyle/>
        <a:p>
          <a:endParaRPr lang="en-US"/>
        </a:p>
      </dgm:t>
    </dgm:pt>
    <dgm:pt modelId="{BF93E013-8DBD-4756-8BCA-E6CD24755966}">
      <dgm:prSet/>
      <dgm:spPr/>
      <dgm:t>
        <a:bodyPr/>
        <a:lstStyle/>
        <a:p>
          <a:pPr>
            <a:lnSpc>
              <a:spcPct val="100000"/>
            </a:lnSpc>
          </a:pPr>
          <a:r>
            <a:rPr lang="en-US" dirty="0"/>
            <a:t>Staff recommendations and support in developing these letters. </a:t>
          </a:r>
        </a:p>
      </dgm:t>
    </dgm:pt>
    <dgm:pt modelId="{B4144A04-BE66-4A54-A2A0-C7896AB6FAB1}" type="parTrans" cxnId="{387E5B1E-1721-4A35-B43A-FBB7CA9B038C}">
      <dgm:prSet/>
      <dgm:spPr/>
      <dgm:t>
        <a:bodyPr/>
        <a:lstStyle/>
        <a:p>
          <a:endParaRPr lang="en-US"/>
        </a:p>
      </dgm:t>
    </dgm:pt>
    <dgm:pt modelId="{9B4B8424-4E83-462F-A666-62D7850812C9}" type="sibTrans" cxnId="{387E5B1E-1721-4A35-B43A-FBB7CA9B038C}">
      <dgm:prSet/>
      <dgm:spPr/>
      <dgm:t>
        <a:bodyPr/>
        <a:lstStyle/>
        <a:p>
          <a:endParaRPr lang="en-US"/>
        </a:p>
      </dgm:t>
    </dgm:pt>
    <dgm:pt modelId="{8CD1CEAB-C3E5-4375-8F53-3653DFE15634}" type="pres">
      <dgm:prSet presAssocID="{67EC8AAB-4F9D-43A1-A185-65BB3271B626}" presName="root" presStyleCnt="0">
        <dgm:presLayoutVars>
          <dgm:dir/>
          <dgm:resizeHandles val="exact"/>
        </dgm:presLayoutVars>
      </dgm:prSet>
      <dgm:spPr/>
    </dgm:pt>
    <dgm:pt modelId="{E8416551-0296-4472-B2E3-0064BDAC973F}" type="pres">
      <dgm:prSet presAssocID="{15916C49-EE5F-46EE-91B2-F324AEF4E1A0}" presName="compNode" presStyleCnt="0"/>
      <dgm:spPr/>
    </dgm:pt>
    <dgm:pt modelId="{59A68C72-72C5-46A1-903F-DD1E20C298F3}" type="pres">
      <dgm:prSet presAssocID="{15916C49-EE5F-46EE-91B2-F324AEF4E1A0}" presName="bgRect" presStyleLbl="bgShp" presStyleIdx="0" presStyleCnt="2"/>
      <dgm:spPr/>
    </dgm:pt>
    <dgm:pt modelId="{5B761EA1-AE5E-475B-A7D2-A5CDF297007C}" type="pres">
      <dgm:prSet presAssocID="{15916C49-EE5F-46EE-91B2-F324AEF4E1A0}"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Presentation with Checklist"/>
        </a:ext>
      </dgm:extLst>
    </dgm:pt>
    <dgm:pt modelId="{BF3E0318-5632-4AB2-8C8E-49D1FF21F3E2}" type="pres">
      <dgm:prSet presAssocID="{15916C49-EE5F-46EE-91B2-F324AEF4E1A0}" presName="spaceRect" presStyleCnt="0"/>
      <dgm:spPr/>
    </dgm:pt>
    <dgm:pt modelId="{F6EE707E-4DDC-4EDF-A04B-AA4BE06130F4}" type="pres">
      <dgm:prSet presAssocID="{15916C49-EE5F-46EE-91B2-F324AEF4E1A0}" presName="parTx" presStyleLbl="revTx" presStyleIdx="0" presStyleCnt="2">
        <dgm:presLayoutVars>
          <dgm:chMax val="0"/>
          <dgm:chPref val="0"/>
        </dgm:presLayoutVars>
      </dgm:prSet>
      <dgm:spPr/>
    </dgm:pt>
    <dgm:pt modelId="{4FE8C9A6-06F0-44B0-8E22-BC3169C6E6EB}" type="pres">
      <dgm:prSet presAssocID="{682DD837-2555-43BE-B1D1-B97173A6430D}" presName="sibTrans" presStyleCnt="0"/>
      <dgm:spPr/>
    </dgm:pt>
    <dgm:pt modelId="{750DC355-B5ED-4DEF-9CBD-526D7D3503A2}" type="pres">
      <dgm:prSet presAssocID="{BF93E013-8DBD-4756-8BCA-E6CD24755966}" presName="compNode" presStyleCnt="0"/>
      <dgm:spPr/>
    </dgm:pt>
    <dgm:pt modelId="{E6912058-1F25-4120-B50E-3F97EF824F26}" type="pres">
      <dgm:prSet presAssocID="{BF93E013-8DBD-4756-8BCA-E6CD24755966}" presName="bgRect" presStyleLbl="bgShp" presStyleIdx="1" presStyleCnt="2"/>
      <dgm:spPr/>
    </dgm:pt>
    <dgm:pt modelId="{6D09FB1B-0BEF-4B2C-A458-002367B89EA9}" type="pres">
      <dgm:prSet presAssocID="{BF93E013-8DBD-4756-8BCA-E6CD24755966}"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Open envelope"/>
        </a:ext>
      </dgm:extLst>
    </dgm:pt>
    <dgm:pt modelId="{A9A6583D-0151-4029-87FE-299AF57764E7}" type="pres">
      <dgm:prSet presAssocID="{BF93E013-8DBD-4756-8BCA-E6CD24755966}" presName="spaceRect" presStyleCnt="0"/>
      <dgm:spPr/>
    </dgm:pt>
    <dgm:pt modelId="{7E787568-9108-412A-9E5F-26BE6174C94A}" type="pres">
      <dgm:prSet presAssocID="{BF93E013-8DBD-4756-8BCA-E6CD24755966}" presName="parTx" presStyleLbl="revTx" presStyleIdx="1" presStyleCnt="2">
        <dgm:presLayoutVars>
          <dgm:chMax val="0"/>
          <dgm:chPref val="0"/>
        </dgm:presLayoutVars>
      </dgm:prSet>
      <dgm:spPr/>
    </dgm:pt>
  </dgm:ptLst>
  <dgm:cxnLst>
    <dgm:cxn modelId="{387E5B1E-1721-4A35-B43A-FBB7CA9B038C}" srcId="{67EC8AAB-4F9D-43A1-A185-65BB3271B626}" destId="{BF93E013-8DBD-4756-8BCA-E6CD24755966}" srcOrd="1" destOrd="0" parTransId="{B4144A04-BE66-4A54-A2A0-C7896AB6FAB1}" sibTransId="{9B4B8424-4E83-462F-A666-62D7850812C9}"/>
    <dgm:cxn modelId="{48BA8F65-DAA5-4AE8-80AD-C84FFA64F070}" type="presOf" srcId="{15916C49-EE5F-46EE-91B2-F324AEF4E1A0}" destId="{F6EE707E-4DDC-4EDF-A04B-AA4BE06130F4}" srcOrd="0" destOrd="0" presId="urn:microsoft.com/office/officeart/2018/2/layout/IconVerticalSolidList"/>
    <dgm:cxn modelId="{ECC0A64B-84C1-4D37-949D-3F885D918901}" srcId="{67EC8AAB-4F9D-43A1-A185-65BB3271B626}" destId="{15916C49-EE5F-46EE-91B2-F324AEF4E1A0}" srcOrd="0" destOrd="0" parTransId="{F26884E3-A1FE-4DED-B901-7B37F3CE2757}" sibTransId="{682DD837-2555-43BE-B1D1-B97173A6430D}"/>
    <dgm:cxn modelId="{42E4D2FB-E02D-4AA9-8341-45993B996511}" type="presOf" srcId="{BF93E013-8DBD-4756-8BCA-E6CD24755966}" destId="{7E787568-9108-412A-9E5F-26BE6174C94A}" srcOrd="0" destOrd="0" presId="urn:microsoft.com/office/officeart/2018/2/layout/IconVerticalSolidList"/>
    <dgm:cxn modelId="{4AD12FFE-74D7-48C3-9B1C-AB8C0AF220F5}" type="presOf" srcId="{67EC8AAB-4F9D-43A1-A185-65BB3271B626}" destId="{8CD1CEAB-C3E5-4375-8F53-3653DFE15634}" srcOrd="0" destOrd="0" presId="urn:microsoft.com/office/officeart/2018/2/layout/IconVerticalSolidList"/>
    <dgm:cxn modelId="{C95DCCB5-E783-40BA-941F-B1866851DA3A}" type="presParOf" srcId="{8CD1CEAB-C3E5-4375-8F53-3653DFE15634}" destId="{E8416551-0296-4472-B2E3-0064BDAC973F}" srcOrd="0" destOrd="0" presId="urn:microsoft.com/office/officeart/2018/2/layout/IconVerticalSolidList"/>
    <dgm:cxn modelId="{927A19C1-2AEB-47CC-AED6-BD4EBAF773C8}" type="presParOf" srcId="{E8416551-0296-4472-B2E3-0064BDAC973F}" destId="{59A68C72-72C5-46A1-903F-DD1E20C298F3}" srcOrd="0" destOrd="0" presId="urn:microsoft.com/office/officeart/2018/2/layout/IconVerticalSolidList"/>
    <dgm:cxn modelId="{06ADD183-9276-4A83-BE44-6853BC7B94F6}" type="presParOf" srcId="{E8416551-0296-4472-B2E3-0064BDAC973F}" destId="{5B761EA1-AE5E-475B-A7D2-A5CDF297007C}" srcOrd="1" destOrd="0" presId="urn:microsoft.com/office/officeart/2018/2/layout/IconVerticalSolidList"/>
    <dgm:cxn modelId="{4B738380-12DB-4697-8AA6-C29FD9DC45BC}" type="presParOf" srcId="{E8416551-0296-4472-B2E3-0064BDAC973F}" destId="{BF3E0318-5632-4AB2-8C8E-49D1FF21F3E2}" srcOrd="2" destOrd="0" presId="urn:microsoft.com/office/officeart/2018/2/layout/IconVerticalSolidList"/>
    <dgm:cxn modelId="{13724A82-0891-4C5B-A60C-33962539A3D8}" type="presParOf" srcId="{E8416551-0296-4472-B2E3-0064BDAC973F}" destId="{F6EE707E-4DDC-4EDF-A04B-AA4BE06130F4}" srcOrd="3" destOrd="0" presId="urn:microsoft.com/office/officeart/2018/2/layout/IconVerticalSolidList"/>
    <dgm:cxn modelId="{571752E1-6BDF-46E2-AB30-7FE643681586}" type="presParOf" srcId="{8CD1CEAB-C3E5-4375-8F53-3653DFE15634}" destId="{4FE8C9A6-06F0-44B0-8E22-BC3169C6E6EB}" srcOrd="1" destOrd="0" presId="urn:microsoft.com/office/officeart/2018/2/layout/IconVerticalSolidList"/>
    <dgm:cxn modelId="{C2A62E2B-D194-4C97-8837-7F81120451F9}" type="presParOf" srcId="{8CD1CEAB-C3E5-4375-8F53-3653DFE15634}" destId="{750DC355-B5ED-4DEF-9CBD-526D7D3503A2}" srcOrd="2" destOrd="0" presId="urn:microsoft.com/office/officeart/2018/2/layout/IconVerticalSolidList"/>
    <dgm:cxn modelId="{F1E962F8-938B-49BB-A700-A43E0C92A572}" type="presParOf" srcId="{750DC355-B5ED-4DEF-9CBD-526D7D3503A2}" destId="{E6912058-1F25-4120-B50E-3F97EF824F26}" srcOrd="0" destOrd="0" presId="urn:microsoft.com/office/officeart/2018/2/layout/IconVerticalSolidList"/>
    <dgm:cxn modelId="{C71FAE99-8EF3-48E7-954D-64425D470AB8}" type="presParOf" srcId="{750DC355-B5ED-4DEF-9CBD-526D7D3503A2}" destId="{6D09FB1B-0BEF-4B2C-A458-002367B89EA9}" srcOrd="1" destOrd="0" presId="urn:microsoft.com/office/officeart/2018/2/layout/IconVerticalSolidList"/>
    <dgm:cxn modelId="{4FE135EB-1810-469E-9612-F7F229AD3F99}" type="presParOf" srcId="{750DC355-B5ED-4DEF-9CBD-526D7D3503A2}" destId="{A9A6583D-0151-4029-87FE-299AF57764E7}" srcOrd="2" destOrd="0" presId="urn:microsoft.com/office/officeart/2018/2/layout/IconVerticalSolidList"/>
    <dgm:cxn modelId="{DE4B57F6-BD33-4EF4-AAE7-E5154B316D04}" type="presParOf" srcId="{750DC355-B5ED-4DEF-9CBD-526D7D3503A2}" destId="{7E787568-9108-412A-9E5F-26BE6174C94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A68C72-72C5-46A1-903F-DD1E20C298F3}">
      <dsp:nvSpPr>
        <dsp:cNvPr id="0" name=""/>
        <dsp:cNvSpPr/>
      </dsp:nvSpPr>
      <dsp:spPr>
        <a:xfrm>
          <a:off x="0" y="525501"/>
          <a:ext cx="10896600" cy="97015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B761EA1-AE5E-475B-A7D2-A5CDF297007C}">
      <dsp:nvSpPr>
        <dsp:cNvPr id="0" name=""/>
        <dsp:cNvSpPr/>
      </dsp:nvSpPr>
      <dsp:spPr>
        <a:xfrm>
          <a:off x="293472" y="743787"/>
          <a:ext cx="533586" cy="53358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6EE707E-4DDC-4EDF-A04B-AA4BE06130F4}">
      <dsp:nvSpPr>
        <dsp:cNvPr id="0" name=""/>
        <dsp:cNvSpPr/>
      </dsp:nvSpPr>
      <dsp:spPr>
        <a:xfrm>
          <a:off x="1120531" y="525501"/>
          <a:ext cx="9776068" cy="9701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675" tIns="102675" rIns="102675" bIns="102675" numCol="1" spcCol="1270" anchor="ctr" anchorCtr="0">
          <a:noAutofit/>
        </a:bodyPr>
        <a:lstStyle/>
        <a:p>
          <a:pPr marL="0" lvl="0" indent="0" algn="l" defTabSz="1111250">
            <a:lnSpc>
              <a:spcPct val="100000"/>
            </a:lnSpc>
            <a:spcBef>
              <a:spcPct val="0"/>
            </a:spcBef>
            <a:spcAft>
              <a:spcPct val="35000"/>
            </a:spcAft>
            <a:buNone/>
          </a:pPr>
          <a:r>
            <a:rPr lang="en-US" sz="2500" kern="1200" dirty="0"/>
            <a:t>Full Committee review and recommendations received prior to this call.</a:t>
          </a:r>
        </a:p>
      </dsp:txBody>
      <dsp:txXfrm>
        <a:off x="1120531" y="525501"/>
        <a:ext cx="9776068" cy="970157"/>
      </dsp:txXfrm>
    </dsp:sp>
    <dsp:sp modelId="{E6912058-1F25-4120-B50E-3F97EF824F26}">
      <dsp:nvSpPr>
        <dsp:cNvPr id="0" name=""/>
        <dsp:cNvSpPr/>
      </dsp:nvSpPr>
      <dsp:spPr>
        <a:xfrm>
          <a:off x="0" y="1738198"/>
          <a:ext cx="10896600" cy="97015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09FB1B-0BEF-4B2C-A458-002367B89EA9}">
      <dsp:nvSpPr>
        <dsp:cNvPr id="0" name=""/>
        <dsp:cNvSpPr/>
      </dsp:nvSpPr>
      <dsp:spPr>
        <a:xfrm>
          <a:off x="293472" y="1956483"/>
          <a:ext cx="533586" cy="53358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E787568-9108-412A-9E5F-26BE6174C94A}">
      <dsp:nvSpPr>
        <dsp:cNvPr id="0" name=""/>
        <dsp:cNvSpPr/>
      </dsp:nvSpPr>
      <dsp:spPr>
        <a:xfrm>
          <a:off x="1120531" y="1738198"/>
          <a:ext cx="9776068" cy="9701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675" tIns="102675" rIns="102675" bIns="102675" numCol="1" spcCol="1270" anchor="ctr" anchorCtr="0">
          <a:noAutofit/>
        </a:bodyPr>
        <a:lstStyle/>
        <a:p>
          <a:pPr marL="0" lvl="0" indent="0" algn="l" defTabSz="1111250">
            <a:lnSpc>
              <a:spcPct val="100000"/>
            </a:lnSpc>
            <a:spcBef>
              <a:spcPct val="0"/>
            </a:spcBef>
            <a:spcAft>
              <a:spcPct val="35000"/>
            </a:spcAft>
            <a:buNone/>
          </a:pPr>
          <a:r>
            <a:rPr lang="en-US" sz="2500" kern="1200" dirty="0"/>
            <a:t>Staff recommendations and support in developing these letters. </a:t>
          </a:r>
        </a:p>
      </dsp:txBody>
      <dsp:txXfrm>
        <a:off x="1120531" y="1738198"/>
        <a:ext cx="9776068" cy="970157"/>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5"/>
          </a:xfrm>
          <a:prstGeom prst="rect">
            <a:avLst/>
          </a:prstGeom>
        </p:spPr>
        <p:txBody>
          <a:bodyPr vert="horz" lIns="92830" tIns="46415" rIns="92830" bIns="46415" rtlCol="0"/>
          <a:lstStyle>
            <a:lvl1pPr algn="r">
              <a:defRPr sz="1200"/>
            </a:lvl1pPr>
          </a:lstStyle>
          <a:p>
            <a:fld id="{F9495515-2E7C-44C1-BBF0-FBE371707BCD}" type="datetimeFigureOut">
              <a:rPr lang="en-US" smtClean="0"/>
              <a:t>6/14/2023</a:t>
            </a:fld>
            <a:endParaRPr lang="en-US" dirty="0"/>
          </a:p>
        </p:txBody>
      </p:sp>
      <p:sp>
        <p:nvSpPr>
          <p:cNvPr id="4" name="Slide Image Placeholder 3"/>
          <p:cNvSpPr>
            <a:spLocks noGrp="1" noRot="1" noChangeAspect="1"/>
          </p:cNvSpPr>
          <p:nvPr>
            <p:ph type="sldImg" idx="2"/>
          </p:nvPr>
        </p:nvSpPr>
        <p:spPr>
          <a:xfrm>
            <a:off x="715963" y="1162050"/>
            <a:ext cx="5578475" cy="3138488"/>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2830" tIns="46415" rIns="92830" bIns="4641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4"/>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8"/>
            <a:ext cx="3037840" cy="466434"/>
          </a:xfrm>
          <a:prstGeom prst="rect">
            <a:avLst/>
          </a:prstGeom>
        </p:spPr>
        <p:txBody>
          <a:bodyPr vert="horz" lIns="92830" tIns="46415" rIns="92830" bIns="46415" rtlCol="0" anchor="b"/>
          <a:lstStyle>
            <a:lvl1pPr algn="r">
              <a:defRPr sz="1200"/>
            </a:lvl1pPr>
          </a:lstStyle>
          <a:p>
            <a:fld id="{CA2BB72A-5B0E-4D54-9581-7FB9215940DB}" type="slidenum">
              <a:rPr lang="en-US" smtClean="0"/>
              <a:t>‹#›</a:t>
            </a:fld>
            <a:endParaRPr lang="en-US" dirty="0"/>
          </a:p>
        </p:txBody>
      </p:sp>
    </p:spTree>
    <p:extLst>
      <p:ext uri="{BB962C8B-B14F-4D97-AF65-F5344CB8AC3E}">
        <p14:creationId xmlns:p14="http://schemas.microsoft.com/office/powerpoint/2010/main" val="2088591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federalregister.gov/documents/2022/12/21/2022-27437/administrative-simplification-adoption-of-standards-for-health-care-attachments-transactions-and"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ncvhs.hhs.gov/wp-content/uploads/2022/08/Recommendation-Letter-Modernize-Adoption-of-HIPAA-Transaction-Standards-508.pdf"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DBDF9A-7D05-4323-BF24-681C8C57070F}" type="slidenum">
              <a:rPr lang="en-US" smtClean="0"/>
              <a:t>1</a:t>
            </a:fld>
            <a:endParaRPr lang="en-US" dirty="0"/>
          </a:p>
        </p:txBody>
      </p:sp>
    </p:spTree>
    <p:extLst>
      <p:ext uri="{BB962C8B-B14F-4D97-AF65-F5344CB8AC3E}">
        <p14:creationId xmlns:p14="http://schemas.microsoft.com/office/powerpoint/2010/main" val="33242190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CA2BB72A-5B0E-4D54-9581-7FB9215940DB}" type="slidenum">
              <a:rPr lang="en-US" smtClean="0"/>
              <a:t>17</a:t>
            </a:fld>
            <a:endParaRPr lang="en-US" dirty="0"/>
          </a:p>
        </p:txBody>
      </p:sp>
    </p:spTree>
    <p:extLst>
      <p:ext uri="{BB962C8B-B14F-4D97-AF65-F5344CB8AC3E}">
        <p14:creationId xmlns:p14="http://schemas.microsoft.com/office/powerpoint/2010/main" val="36818027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2BB72A-5B0E-4D54-9581-7FB9215940DB}" type="slidenum">
              <a:rPr lang="en-US" smtClean="0"/>
              <a:t>4</a:t>
            </a:fld>
            <a:endParaRPr lang="en-US" dirty="0"/>
          </a:p>
        </p:txBody>
      </p:sp>
    </p:spTree>
    <p:extLst>
      <p:ext uri="{BB962C8B-B14F-4D97-AF65-F5344CB8AC3E}">
        <p14:creationId xmlns:p14="http://schemas.microsoft.com/office/powerpoint/2010/main" val="3747499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CA2BB72A-5B0E-4D54-9581-7FB9215940DB}" type="slidenum">
              <a:rPr lang="en-US" smtClean="0"/>
              <a:t>7</a:t>
            </a:fld>
            <a:endParaRPr lang="en-US" dirty="0"/>
          </a:p>
        </p:txBody>
      </p:sp>
    </p:spTree>
    <p:extLst>
      <p:ext uri="{BB962C8B-B14F-4D97-AF65-F5344CB8AC3E}">
        <p14:creationId xmlns:p14="http://schemas.microsoft.com/office/powerpoint/2010/main" val="8950037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CA2BB72A-5B0E-4D54-9581-7FB9215940DB}" type="slidenum">
              <a:rPr lang="en-US" smtClean="0"/>
              <a:t>8</a:t>
            </a:fld>
            <a:endParaRPr lang="en-US" dirty="0"/>
          </a:p>
        </p:txBody>
      </p:sp>
    </p:spTree>
    <p:extLst>
      <p:ext uri="{BB962C8B-B14F-4D97-AF65-F5344CB8AC3E}">
        <p14:creationId xmlns:p14="http://schemas.microsoft.com/office/powerpoint/2010/main" val="13649170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CA2BB72A-5B0E-4D54-9581-7FB9215940DB}" type="slidenum">
              <a:rPr lang="en-US" smtClean="0"/>
              <a:t>9</a:t>
            </a:fld>
            <a:endParaRPr lang="en-US" dirty="0"/>
          </a:p>
        </p:txBody>
      </p:sp>
    </p:spTree>
    <p:extLst>
      <p:ext uri="{BB962C8B-B14F-4D97-AF65-F5344CB8AC3E}">
        <p14:creationId xmlns:p14="http://schemas.microsoft.com/office/powerpoint/2010/main" val="37482012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a:lnSpc>
                <a:spcPct val="107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specific group (i.e., “chunking”) of X12 transactions being proposed versus the entire suite of HIPAA transactions that was implemented for version 005010, has a high potential to impose undue burdens on regulated entities due to the cost and complexity of being on different versions, (e.g., 005010 and 008020 across the suite of transactions). In addition, version 006020 was proposed by HHS for the Referral/Certification transaction and Attachment standard under HIPAA in the Attachments Notice of Proposed Rulemaking (NPRM)</a:t>
            </a:r>
            <a:r>
              <a:rPr lang="en-US" sz="1800" baseline="3000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as shown in the table below. NCVHS suggests continuing its review of X12 proposals in bundles, but that HHS hold off rule making until the entire suite of HIPAA transactions are recommended or different versions proposed contain proof sufficient for NCVHS of backward compatibility.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Federal Register: Administrative Simplification: Adoption of Standards for Health Care Attachments Transactions and Electronic Signatures, and Modification to Referral Certification and Authorization Transaction Standard (Dec 21, 2022): </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https://www.federalregister.gov/documents/2022/12/21/2022-27437/administrative-simplification-adoption-of-standards-for-health-care-attachments-transactions-and</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t>Evidence of backward and cross standard compatibility is needed. </a:t>
            </a:r>
            <a:endParaRPr lang="en-US" dirty="0"/>
          </a:p>
        </p:txBody>
      </p:sp>
      <p:sp>
        <p:nvSpPr>
          <p:cNvPr id="4" name="Slide Number Placeholder 3"/>
          <p:cNvSpPr>
            <a:spLocks noGrp="1"/>
          </p:cNvSpPr>
          <p:nvPr>
            <p:ph type="sldNum" sz="quarter" idx="5"/>
          </p:nvPr>
        </p:nvSpPr>
        <p:spPr/>
        <p:txBody>
          <a:bodyPr/>
          <a:lstStyle/>
          <a:p>
            <a:fld id="{CA2BB72A-5B0E-4D54-9581-7FB9215940DB}" type="slidenum">
              <a:rPr lang="en-US" smtClean="0"/>
              <a:t>10</a:t>
            </a:fld>
            <a:endParaRPr lang="en-US" dirty="0"/>
          </a:p>
        </p:txBody>
      </p:sp>
    </p:spTree>
    <p:extLst>
      <p:ext uri="{BB962C8B-B14F-4D97-AF65-F5344CB8AC3E}">
        <p14:creationId xmlns:p14="http://schemas.microsoft.com/office/powerpoint/2010/main" val="2998588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a:lnSpc>
                <a:spcPct val="107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No organizations submitted additional data to that which X12 had provided in its submission letter on costs; and some noted that benefit and return on investment data would not be available from their organizations until after publication of a proposed rule. This topic needs extensive industry discussion and policy review. The Committee realizes this issue cannot be resolved in the short term. </a:t>
            </a:r>
            <a:endParaRPr lang="en-US" dirty="0"/>
          </a:p>
        </p:txBody>
      </p:sp>
      <p:sp>
        <p:nvSpPr>
          <p:cNvPr id="4" name="Slide Number Placeholder 3"/>
          <p:cNvSpPr>
            <a:spLocks noGrp="1"/>
          </p:cNvSpPr>
          <p:nvPr>
            <p:ph type="sldNum" sz="quarter" idx="5"/>
          </p:nvPr>
        </p:nvSpPr>
        <p:spPr/>
        <p:txBody>
          <a:bodyPr/>
          <a:lstStyle/>
          <a:p>
            <a:fld id="{CA2BB72A-5B0E-4D54-9581-7FB9215940DB}" type="slidenum">
              <a:rPr lang="en-US" smtClean="0"/>
              <a:t>11</a:t>
            </a:fld>
            <a:endParaRPr lang="en-US" dirty="0"/>
          </a:p>
        </p:txBody>
      </p:sp>
    </p:spTree>
    <p:extLst>
      <p:ext uri="{BB962C8B-B14F-4D97-AF65-F5344CB8AC3E}">
        <p14:creationId xmlns:p14="http://schemas.microsoft.com/office/powerpoint/2010/main" val="31901521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a:lnSpc>
                <a:spcPct val="107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We had previously forwarded a recommendation to the Secretary to publish a guidance framework for Standards Development Organizations and other industry stakeholders that outlines how to develop and report measures for new and revised standards readiness, costs, and overall adoption value to support HIPAA standards development, testing, evaluation and adoption.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Such data supports moving a proposed standard or operating rule forward into rulemaking. This information can contribute to, but it is not the extensive benefit and return on investment calculation performed during the NPRM/final rule process.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br>
              <a:rPr lang="en-US" sz="1200" dirty="0">
                <a:effectLst/>
                <a:latin typeface="Times New Roman" panose="02020603050405020304" pitchFamily="18" charset="0"/>
                <a:ea typeface="Calibri" panose="020F0502020204030204" pitchFamily="34" charset="0"/>
                <a:cs typeface="Times New Roman" panose="02020603050405020304" pitchFamily="18" charset="0"/>
              </a:rPr>
            </a:b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Currently, the benefit and return on investment calculation is completed during the NPRM/final rule process. Regulations require an impact analysis, and OMB has just updated those requirements to include provisions for equity. There are comprehensive instructions for how cost benefit analyses are to be conducted by any agency publishing a proposed rule. The Committee encourages stakeholders to submit such data, as available, to assist in the review of all future proposals. Any industry data will assist in expediting the regulatory process.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NCVHS letter to HHS, July 28, 2022, Recommendations to Modernize Adoption of HIPAA Transaction Standards, (recommendation 4): </a:t>
            </a:r>
            <a:r>
              <a:rPr lang="en-US" sz="12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https://ncvhs.hhs.gov/wp-content/uploads/2022/08/Recommendation-Letter-Modernize-Adoption-of-HIPAA-Transaction-Standards-508.pdf</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CA2BB72A-5B0E-4D54-9581-7FB9215940DB}" type="slidenum">
              <a:rPr lang="en-US" smtClean="0"/>
              <a:t>12</a:t>
            </a:fld>
            <a:endParaRPr lang="en-US" dirty="0"/>
          </a:p>
        </p:txBody>
      </p:sp>
    </p:spTree>
    <p:extLst>
      <p:ext uri="{BB962C8B-B14F-4D97-AF65-F5344CB8AC3E}">
        <p14:creationId xmlns:p14="http://schemas.microsoft.com/office/powerpoint/2010/main" val="36987382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CA2BB72A-5B0E-4D54-9581-7FB9215940DB}" type="slidenum">
              <a:rPr lang="en-US" smtClean="0"/>
              <a:t>13</a:t>
            </a:fld>
            <a:endParaRPr lang="en-US" dirty="0"/>
          </a:p>
        </p:txBody>
      </p:sp>
    </p:spTree>
    <p:extLst>
      <p:ext uri="{BB962C8B-B14F-4D97-AF65-F5344CB8AC3E}">
        <p14:creationId xmlns:p14="http://schemas.microsoft.com/office/powerpoint/2010/main" val="28586489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57F31A8-FAD5-4B30-9AC1-F8B19859B49D}" type="datetime1">
              <a:rPr lang="en-US" smtClean="0"/>
              <a:t>6/14/2023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6ACF98-F393-469B-9E18-E0878B97C421}" type="slidenum">
              <a:rPr lang="en-US" smtClean="0"/>
              <a:t>‹#›</a:t>
            </a:fld>
            <a:endParaRPr lang="en-US" dirty="0"/>
          </a:p>
        </p:txBody>
      </p:sp>
    </p:spTree>
    <p:extLst>
      <p:ext uri="{BB962C8B-B14F-4D97-AF65-F5344CB8AC3E}">
        <p14:creationId xmlns:p14="http://schemas.microsoft.com/office/powerpoint/2010/main" val="1054355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2C5BD5F-9994-4AEF-A110-7C834F69EDF1}" type="datetime1">
              <a:rPr lang="en-US" smtClean="0"/>
              <a:t>6/14/2023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6ACF98-F393-469B-9E18-E0878B97C421}" type="slidenum">
              <a:rPr lang="en-US" smtClean="0"/>
              <a:t>‹#›</a:t>
            </a:fld>
            <a:endParaRPr lang="en-US" dirty="0"/>
          </a:p>
        </p:txBody>
      </p:sp>
    </p:spTree>
    <p:extLst>
      <p:ext uri="{BB962C8B-B14F-4D97-AF65-F5344CB8AC3E}">
        <p14:creationId xmlns:p14="http://schemas.microsoft.com/office/powerpoint/2010/main" val="1545934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25B44E-E0CF-418C-8361-9BADD6AA905C}" type="datetime1">
              <a:rPr lang="en-US" smtClean="0"/>
              <a:t>6/14/2023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6ACF98-F393-469B-9E18-E0878B97C421}" type="slidenum">
              <a:rPr lang="en-US" smtClean="0"/>
              <a:t>‹#›</a:t>
            </a:fld>
            <a:endParaRPr lang="en-US" dirty="0"/>
          </a:p>
        </p:txBody>
      </p:sp>
    </p:spTree>
    <p:extLst>
      <p:ext uri="{BB962C8B-B14F-4D97-AF65-F5344CB8AC3E}">
        <p14:creationId xmlns:p14="http://schemas.microsoft.com/office/powerpoint/2010/main" val="16022059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574FF45-73A1-CE4B-A844-5A47C6E01793}"/>
              </a:ext>
            </a:extLst>
          </p:cNvPr>
          <p:cNvCxnSpPr/>
          <p:nvPr userDrawn="1"/>
        </p:nvCxnSpPr>
        <p:spPr>
          <a:xfrm>
            <a:off x="0" y="1547813"/>
            <a:ext cx="12084050" cy="0"/>
          </a:xfrm>
          <a:prstGeom prst="line">
            <a:avLst/>
          </a:prstGeom>
          <a:ln w="34925">
            <a:solidFill>
              <a:schemeClr val="accent2"/>
            </a:solidFill>
          </a:ln>
        </p:spPr>
        <p:style>
          <a:lnRef idx="1">
            <a:schemeClr val="accent1"/>
          </a:lnRef>
          <a:fillRef idx="0">
            <a:schemeClr val="accent1"/>
          </a:fillRef>
          <a:effectRef idx="0">
            <a:schemeClr val="accent1"/>
          </a:effectRef>
          <a:fontRef idx="minor">
            <a:schemeClr val="tx1"/>
          </a:fontRef>
        </p:style>
      </p:cxnSp>
      <p:pic>
        <p:nvPicPr>
          <p:cNvPr id="5" name="Picture 7">
            <a:extLst>
              <a:ext uri="{FF2B5EF4-FFF2-40B4-BE49-F238E27FC236}">
                <a16:creationId xmlns:a16="http://schemas.microsoft.com/office/drawing/2014/main" id="{773F12D3-32D8-874C-8C6E-11CD5E3D520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399713" y="185738"/>
            <a:ext cx="1319212" cy="127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b="0">
                <a:solidFill>
                  <a:schemeClr val="accent2"/>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Date Placeholder 3">
            <a:extLst>
              <a:ext uri="{FF2B5EF4-FFF2-40B4-BE49-F238E27FC236}">
                <a16:creationId xmlns:a16="http://schemas.microsoft.com/office/drawing/2014/main" id="{CBAC92ED-BDC3-F449-B491-098D32588CA7}"/>
              </a:ext>
            </a:extLst>
          </p:cNvPr>
          <p:cNvSpPr>
            <a:spLocks noGrp="1"/>
          </p:cNvSpPr>
          <p:nvPr>
            <p:ph type="dt" sz="half" idx="10"/>
          </p:nvPr>
        </p:nvSpPr>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116DD188-FC00-4670-848B-0290D9C58904}" type="datetime1">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t>6/14/2023</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
        <p:nvSpPr>
          <p:cNvPr id="7" name="Footer Placeholder 4">
            <a:extLst>
              <a:ext uri="{FF2B5EF4-FFF2-40B4-BE49-F238E27FC236}">
                <a16:creationId xmlns:a16="http://schemas.microsoft.com/office/drawing/2014/main" id="{377F8829-A9E9-9644-9412-6733148AF7B6}"/>
              </a:ext>
            </a:extLst>
          </p:cNvPr>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8" name="Slide Number Placeholder 5">
            <a:extLst>
              <a:ext uri="{FF2B5EF4-FFF2-40B4-BE49-F238E27FC236}">
                <a16:creationId xmlns:a16="http://schemas.microsoft.com/office/drawing/2014/main" id="{F9DBB23D-8649-BB42-A6EE-F3151F17715C}"/>
              </a:ext>
            </a:extLst>
          </p:cNvPr>
          <p:cNvSpPr>
            <a:spLocks noGrp="1"/>
          </p:cNvSpPr>
          <p:nvPr>
            <p:ph type="sldNum" sz="quarter" idx="12"/>
          </p:nvPr>
        </p:nvSpPr>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951769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DD9788-C3E8-4DE6-92EE-E1D125D1AF0E}" type="datetime1">
              <a:rPr lang="en-US" smtClean="0"/>
              <a:t>6/14/2023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6ACF98-F393-469B-9E18-E0878B97C421}" type="slidenum">
              <a:rPr lang="en-US" smtClean="0"/>
              <a:t>‹#›</a:t>
            </a:fld>
            <a:endParaRPr lang="en-US" dirty="0"/>
          </a:p>
        </p:txBody>
      </p:sp>
    </p:spTree>
    <p:extLst>
      <p:ext uri="{BB962C8B-B14F-4D97-AF65-F5344CB8AC3E}">
        <p14:creationId xmlns:p14="http://schemas.microsoft.com/office/powerpoint/2010/main" val="4180809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7275761-BE78-45F2-8BBD-5C60CDC5F7B0}" type="datetime1">
              <a:rPr lang="en-US" smtClean="0"/>
              <a:t>6/14/2023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6ACF98-F393-469B-9E18-E0878B97C421}" type="slidenum">
              <a:rPr lang="en-US" smtClean="0"/>
              <a:t>‹#›</a:t>
            </a:fld>
            <a:endParaRPr lang="en-US" dirty="0"/>
          </a:p>
        </p:txBody>
      </p:sp>
    </p:spTree>
    <p:extLst>
      <p:ext uri="{BB962C8B-B14F-4D97-AF65-F5344CB8AC3E}">
        <p14:creationId xmlns:p14="http://schemas.microsoft.com/office/powerpoint/2010/main" val="92021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8AC222F-469C-449E-842D-798F4B82CB14}" type="datetime1">
              <a:rPr lang="en-US" smtClean="0"/>
              <a:t>6/14/2023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F6ACF98-F393-469B-9E18-E0878B97C421}" type="slidenum">
              <a:rPr lang="en-US" smtClean="0"/>
              <a:t>‹#›</a:t>
            </a:fld>
            <a:endParaRPr lang="en-US" dirty="0"/>
          </a:p>
        </p:txBody>
      </p:sp>
    </p:spTree>
    <p:extLst>
      <p:ext uri="{BB962C8B-B14F-4D97-AF65-F5344CB8AC3E}">
        <p14:creationId xmlns:p14="http://schemas.microsoft.com/office/powerpoint/2010/main" val="4063042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227A2E6-052F-47A5-93C1-14CD2F0E42BD}" type="datetime1">
              <a:rPr lang="en-US" smtClean="0"/>
              <a:t>6/14/2023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F6ACF98-F393-469B-9E18-E0878B97C421}" type="slidenum">
              <a:rPr lang="en-US" smtClean="0"/>
              <a:t>‹#›</a:t>
            </a:fld>
            <a:endParaRPr lang="en-US" dirty="0"/>
          </a:p>
        </p:txBody>
      </p:sp>
    </p:spTree>
    <p:extLst>
      <p:ext uri="{BB962C8B-B14F-4D97-AF65-F5344CB8AC3E}">
        <p14:creationId xmlns:p14="http://schemas.microsoft.com/office/powerpoint/2010/main" val="26499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0AAF166-EE9F-4BA9-AF81-1177ECDFBC23}" type="datetime1">
              <a:rPr lang="en-US" smtClean="0"/>
              <a:t>6/14/2023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F6ACF98-F393-469B-9E18-E0878B97C421}" type="slidenum">
              <a:rPr lang="en-US" smtClean="0"/>
              <a:t>‹#›</a:t>
            </a:fld>
            <a:endParaRPr lang="en-US" dirty="0"/>
          </a:p>
        </p:txBody>
      </p:sp>
    </p:spTree>
    <p:extLst>
      <p:ext uri="{BB962C8B-B14F-4D97-AF65-F5344CB8AC3E}">
        <p14:creationId xmlns:p14="http://schemas.microsoft.com/office/powerpoint/2010/main" val="3817665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A91797-AAF0-4618-B9AF-EA51EA4D43BE}" type="datetime1">
              <a:rPr lang="en-US" smtClean="0"/>
              <a:t>6/14/2023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F6ACF98-F393-469B-9E18-E0878B97C421}" type="slidenum">
              <a:rPr lang="en-US" smtClean="0"/>
              <a:t>‹#›</a:t>
            </a:fld>
            <a:endParaRPr lang="en-US" dirty="0"/>
          </a:p>
        </p:txBody>
      </p:sp>
    </p:spTree>
    <p:extLst>
      <p:ext uri="{BB962C8B-B14F-4D97-AF65-F5344CB8AC3E}">
        <p14:creationId xmlns:p14="http://schemas.microsoft.com/office/powerpoint/2010/main" val="1631854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CCE5865-3D5C-4C7C-845A-131D4309FFA3}" type="datetime1">
              <a:rPr lang="en-US" smtClean="0"/>
              <a:t>6/14/2023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F6ACF98-F393-469B-9E18-E0878B97C421}" type="slidenum">
              <a:rPr lang="en-US" smtClean="0"/>
              <a:t>‹#›</a:t>
            </a:fld>
            <a:endParaRPr lang="en-US" dirty="0"/>
          </a:p>
        </p:txBody>
      </p:sp>
    </p:spTree>
    <p:extLst>
      <p:ext uri="{BB962C8B-B14F-4D97-AF65-F5344CB8AC3E}">
        <p14:creationId xmlns:p14="http://schemas.microsoft.com/office/powerpoint/2010/main" val="578328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E307992-3FA6-4968-84E7-29959E95553A}" type="datetime1">
              <a:rPr lang="en-US" smtClean="0"/>
              <a:t>6/14/2023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F6ACF98-F393-469B-9E18-E0878B97C421}" type="slidenum">
              <a:rPr lang="en-US" smtClean="0"/>
              <a:t>‹#›</a:t>
            </a:fld>
            <a:endParaRPr lang="en-US" dirty="0"/>
          </a:p>
        </p:txBody>
      </p:sp>
    </p:spTree>
    <p:extLst>
      <p:ext uri="{BB962C8B-B14F-4D97-AF65-F5344CB8AC3E}">
        <p14:creationId xmlns:p14="http://schemas.microsoft.com/office/powerpoint/2010/main" val="377601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91546-DEE9-4F3F-80ED-D5CA5301D2C7}" type="datetime1">
              <a:rPr lang="en-US" smtClean="0"/>
              <a:t>6/14/2023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6ACF98-F393-469B-9E18-E0878B97C421}" type="slidenum">
              <a:rPr lang="en-US" smtClean="0"/>
              <a:t>‹#›</a:t>
            </a:fld>
            <a:endParaRPr lang="en-US" dirty="0"/>
          </a:p>
        </p:txBody>
      </p:sp>
    </p:spTree>
    <p:extLst>
      <p:ext uri="{BB962C8B-B14F-4D97-AF65-F5344CB8AC3E}">
        <p14:creationId xmlns:p14="http://schemas.microsoft.com/office/powerpoint/2010/main" val="1966175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972DD80B-6F8A-3544-BA1B-D65AFE610E43}"/>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25F9E0A9-0668-C343-86BC-632F465253D0}"/>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5AF750F6-9D88-1141-BD5C-A4D9BC4767CD}"/>
              </a:ext>
            </a:extLst>
          </p:cNvPr>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defRPr>
            </a:lvl1pPr>
          </a:lstStyle>
          <a:p>
            <a:pPr>
              <a:defRPr/>
            </a:pPr>
            <a:fld id="{B37E7869-1EA6-45C0-ACA5-F498E5315DE4}" type="datetime1">
              <a:rPr lang="en-US" altLang="en-US" smtClean="0"/>
              <a:t>6/14/2023</a:t>
            </a:fld>
            <a:endParaRPr lang="en-US" altLang="en-US" dirty="0"/>
          </a:p>
        </p:txBody>
      </p:sp>
      <p:sp>
        <p:nvSpPr>
          <p:cNvPr id="5" name="Footer Placeholder 4">
            <a:extLst>
              <a:ext uri="{FF2B5EF4-FFF2-40B4-BE49-F238E27FC236}">
                <a16:creationId xmlns:a16="http://schemas.microsoft.com/office/drawing/2014/main" id="{BD8FC7E7-4D90-B449-8159-24BBF4479D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dirty="0"/>
          </a:p>
        </p:txBody>
      </p:sp>
      <p:sp>
        <p:nvSpPr>
          <p:cNvPr id="6" name="Slide Number Placeholder 5">
            <a:extLst>
              <a:ext uri="{FF2B5EF4-FFF2-40B4-BE49-F238E27FC236}">
                <a16:creationId xmlns:a16="http://schemas.microsoft.com/office/drawing/2014/main" id="{E05536E7-4D60-3348-8C03-15B10A6C7804}"/>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FF1774BA-5F0A-0A43-A07B-8370F0A77290}" type="slidenum">
              <a:rPr lang="en-US" altLang="en-US"/>
              <a:pPr>
                <a:defRPr/>
              </a:pPr>
              <a:t>‹#›</a:t>
            </a:fld>
            <a:endParaRPr lang="en-US" altLang="en-US" dirty="0"/>
          </a:p>
        </p:txBody>
      </p:sp>
    </p:spTree>
    <p:extLst>
      <p:ext uri="{BB962C8B-B14F-4D97-AF65-F5344CB8AC3E}">
        <p14:creationId xmlns:p14="http://schemas.microsoft.com/office/powerpoint/2010/main" val="2052067334"/>
      </p:ext>
    </p:extLst>
  </p:cSld>
  <p:clrMap bg1="lt1" tx1="dk1" bg2="lt2" tx2="dk2" accent1="accent1" accent2="accent2" accent3="accent3" accent4="accent4" accent5="accent5" accent6="accent6" hlink="hlink" folHlink="folHlink"/>
  <p:sldLayoutIdLst>
    <p:sldLayoutId id="2147483680" r:id="rId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mj-lt"/>
          <a:ea typeface="ＭＳ Ｐゴシック" charset="0"/>
          <a:cs typeface="ＭＳ Ｐゴシック" charset="0"/>
        </a:defRPr>
      </a:lvl1pPr>
      <a:lvl2pPr algn="l" rtl="0" eaLnBrk="0" fontAlgn="base" hangingPunct="0">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2pPr>
      <a:lvl3pPr algn="l" rtl="0" eaLnBrk="0" fontAlgn="base" hangingPunct="0">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3pPr>
      <a:lvl4pPr algn="l" rtl="0" eaLnBrk="0" fontAlgn="base" hangingPunct="0">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4pPr>
      <a:lvl5pPr algn="l" rtl="0" eaLnBrk="0" fontAlgn="base" hangingPunct="0">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5pPr>
      <a:lvl6pPr marL="457200"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6pPr>
      <a:lvl7pPr marL="914400"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7pPr>
      <a:lvl8pPr marL="1371600"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8pPr>
      <a:lvl9pPr marL="1828800"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ＭＳ Ｐゴシック" charset="0"/>
          <a:cs typeface="ＭＳ Ｐゴシック"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ＭＳ Ｐゴシック" charset="0"/>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ＭＳ Ｐゴシック"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hyperlink" Target="https://ncvhs.hhs.gov/wp-content/uploads/2022/08/Recommendation-Letter-Modernize-Adoption-of-HIPAA-Transaction-Standards-508.pdf" TargetMode="External"/><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hyperlink" Target="https://ncvhs.hhs.gov/wp-content/uploads/2018/03/140923lt2.pdf" TargetMode="Externa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2" Type="http://schemas.openxmlformats.org/officeDocument/2006/relationships/hyperlink" Target="https://ncvhs.hhs.gov/"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hyperlink" Target="https://ncvhs.hhs.gov/wp-content/uploads/2022/09/X12-Request-for-review-of-8020-transactions-060822-to-NCVHS-508.pdf"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6082E6A-75DD-428B-832C-1CBDC3A87C32}"/>
              </a:ext>
            </a:extLst>
          </p:cNvPr>
          <p:cNvSpPr txBox="1">
            <a:spLocks/>
          </p:cNvSpPr>
          <p:nvPr/>
        </p:nvSpPr>
        <p:spPr>
          <a:xfrm>
            <a:off x="838200" y="2318844"/>
            <a:ext cx="10271680" cy="278793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4000" kern="1200">
                <a:solidFill>
                  <a:schemeClr val="accent2"/>
                </a:solidFill>
                <a:latin typeface="Tahoma" panose="020B0604030504040204" pitchFamily="34" charset="0"/>
                <a:ea typeface="Tahoma" panose="020B0604030504040204" pitchFamily="34" charset="0"/>
                <a:cs typeface="Tahoma" panose="020B0604030504040204" pitchFamily="34" charset="0"/>
              </a:defRPr>
            </a:lvl1pPr>
          </a:lstStyle>
          <a:p>
            <a:pPr marL="0" marR="0" lvl="0" indent="0" algn="ctr" defTabSz="914400" rtl="0" eaLnBrk="1" fontAlgn="auto" latinLnBrk="0" hangingPunct="1">
              <a:lnSpc>
                <a:spcPct val="110000"/>
              </a:lnSpc>
              <a:spcBef>
                <a:spcPts val="600"/>
              </a:spcBef>
              <a:spcAft>
                <a:spcPts val="600"/>
              </a:spcAft>
              <a:buClrTx/>
              <a:buSzTx/>
              <a:buFontTx/>
              <a:buNone/>
              <a:tabLst/>
              <a:defRPr/>
            </a:pPr>
            <a:r>
              <a:rPr lang="en-US" sz="3600" b="1" dirty="0">
                <a:solidFill>
                  <a:srgbClr val="2683C6"/>
                </a:solidFill>
              </a:rPr>
              <a:t>NCVHS Full Committee Meeting</a:t>
            </a:r>
          </a:p>
          <a:p>
            <a:pPr marL="0" marR="0" lvl="0" indent="0" algn="ctr" defTabSz="914400" rtl="0" eaLnBrk="1" fontAlgn="auto" latinLnBrk="0" hangingPunct="1">
              <a:lnSpc>
                <a:spcPct val="110000"/>
              </a:lnSpc>
              <a:spcBef>
                <a:spcPts val="600"/>
              </a:spcBef>
              <a:spcAft>
                <a:spcPts val="600"/>
              </a:spcAft>
              <a:buClrTx/>
              <a:buSzTx/>
              <a:buFontTx/>
              <a:buNone/>
              <a:tabLst/>
              <a:defRPr/>
            </a:pPr>
            <a:r>
              <a:rPr lang="en-US" sz="3600" b="1" dirty="0">
                <a:solidFill>
                  <a:srgbClr val="2683C6"/>
                </a:solidFill>
              </a:rPr>
              <a:t>Discussion of X12 Recommendation Letter to HHS </a:t>
            </a:r>
          </a:p>
          <a:p>
            <a:pPr>
              <a:lnSpc>
                <a:spcPct val="110000"/>
              </a:lnSpc>
              <a:spcBef>
                <a:spcPts val="600"/>
              </a:spcBef>
              <a:spcAft>
                <a:spcPts val="600"/>
              </a:spcAft>
              <a:defRPr/>
            </a:pPr>
            <a:r>
              <a:rPr lang="en-US" sz="2000" b="1" dirty="0">
                <a:solidFill>
                  <a:srgbClr val="2683C6"/>
                </a:solidFill>
                <a:latin typeface="Tahoma" panose="020B0604030504040204" pitchFamily="34" charset="0"/>
                <a:ea typeface="Tahoma" panose="020B0604030504040204" pitchFamily="34" charset="0"/>
                <a:cs typeface="Tahoma" panose="020B0604030504040204" pitchFamily="34" charset="0"/>
              </a:rPr>
              <a:t>June 14, 2023 </a:t>
            </a:r>
          </a:p>
        </p:txBody>
      </p:sp>
      <p:sp>
        <p:nvSpPr>
          <p:cNvPr id="10" name="Subtitle 2">
            <a:extLst>
              <a:ext uri="{FF2B5EF4-FFF2-40B4-BE49-F238E27FC236}">
                <a16:creationId xmlns:a16="http://schemas.microsoft.com/office/drawing/2014/main" id="{59A2E601-BB20-4E2B-AF26-20971811C7B8}"/>
              </a:ext>
            </a:extLst>
          </p:cNvPr>
          <p:cNvSpPr txBox="1">
            <a:spLocks/>
          </p:cNvSpPr>
          <p:nvPr/>
        </p:nvSpPr>
        <p:spPr>
          <a:xfrm>
            <a:off x="893618" y="3648364"/>
            <a:ext cx="9904287" cy="270798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0"/>
              </a:spcBef>
              <a:spcAft>
                <a:spcPts val="800"/>
              </a:spcAft>
              <a:buClrTx/>
              <a:buSzTx/>
              <a:buFont typeface="Arial" panose="020B0604020202020204" pitchFamily="34" charset="0"/>
              <a:buNone/>
              <a:tabLst/>
              <a:defRPr/>
            </a:pPr>
            <a:endParaRPr kumimoji="0" lang="en-US" sz="6000" b="1" i="0" u="none" strike="noStrike" kern="1200" cap="none" spc="0" normalizeH="0" baseline="0" noProof="0" dirty="0">
              <a:ln>
                <a:noFill/>
              </a:ln>
              <a:effectLst/>
              <a:uLnTx/>
              <a:uFillTx/>
            </a:endParaRPr>
          </a:p>
        </p:txBody>
      </p:sp>
      <p:pic>
        <p:nvPicPr>
          <p:cNvPr id="13" name="Picture 12">
            <a:extLst>
              <a:ext uri="{FF2B5EF4-FFF2-40B4-BE49-F238E27FC236}">
                <a16:creationId xmlns:a16="http://schemas.microsoft.com/office/drawing/2014/main" id="{26AFD461-978A-446A-BD1A-86055C56F311}"/>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5240" y="0"/>
            <a:ext cx="12161520" cy="2011680"/>
          </a:xfrm>
          <a:prstGeom prst="rect">
            <a:avLst/>
          </a:prstGeom>
        </p:spPr>
      </p:pic>
      <p:sp>
        <p:nvSpPr>
          <p:cNvPr id="5" name="Slide Number Placeholder 4">
            <a:extLst>
              <a:ext uri="{FF2B5EF4-FFF2-40B4-BE49-F238E27FC236}">
                <a16:creationId xmlns:a16="http://schemas.microsoft.com/office/drawing/2014/main" id="{3043C110-C104-FF6B-E66E-DC927EEC3B3D}"/>
              </a:ext>
            </a:extLst>
          </p:cNvPr>
          <p:cNvSpPr>
            <a:spLocks noGrp="1"/>
          </p:cNvSpPr>
          <p:nvPr>
            <p:ph type="sldNum" sz="quarter" idx="12"/>
          </p:nvPr>
        </p:nvSpPr>
        <p:spPr/>
        <p:txBody>
          <a:bodyPr/>
          <a:lstStyle/>
          <a:p>
            <a:fld id="{1F6ACF98-F393-469B-9E18-E0878B97C421}" type="slidenum">
              <a:rPr lang="en-US" smtClean="0"/>
              <a:t>1</a:t>
            </a:fld>
            <a:endParaRPr lang="en-US" dirty="0"/>
          </a:p>
        </p:txBody>
      </p:sp>
    </p:spTree>
    <p:extLst>
      <p:ext uri="{BB962C8B-B14F-4D97-AF65-F5344CB8AC3E}">
        <p14:creationId xmlns:p14="http://schemas.microsoft.com/office/powerpoint/2010/main" val="1346622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1F923-A157-B2E3-D1E2-3AA010923FAE}"/>
              </a:ext>
            </a:extLst>
          </p:cNvPr>
          <p:cNvSpPr>
            <a:spLocks noGrp="1"/>
          </p:cNvSpPr>
          <p:nvPr>
            <p:ph type="title"/>
          </p:nvPr>
        </p:nvSpPr>
        <p:spPr>
          <a:xfrm>
            <a:off x="734291" y="18255"/>
            <a:ext cx="9852890" cy="1325563"/>
          </a:xfrm>
        </p:spPr>
        <p:txBody>
          <a:bodyPr/>
          <a:lstStyle/>
          <a:p>
            <a:r>
              <a:rPr lang="en-US" dirty="0"/>
              <a:t>NCVHS Recommendation </a:t>
            </a:r>
            <a:r>
              <a:rPr lang="en-US" sz="3200" i="1" dirty="0"/>
              <a:t>continued</a:t>
            </a:r>
          </a:p>
        </p:txBody>
      </p:sp>
      <p:sp>
        <p:nvSpPr>
          <p:cNvPr id="5" name="Slide Number Placeholder 4">
            <a:extLst>
              <a:ext uri="{FF2B5EF4-FFF2-40B4-BE49-F238E27FC236}">
                <a16:creationId xmlns:a16="http://schemas.microsoft.com/office/drawing/2014/main" id="{D430B58D-F4B6-6F15-50EF-A0B339B34989}"/>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
        <p:nvSpPr>
          <p:cNvPr id="11" name="Rectangle 4">
            <a:extLst>
              <a:ext uri="{FF2B5EF4-FFF2-40B4-BE49-F238E27FC236}">
                <a16:creationId xmlns:a16="http://schemas.microsoft.com/office/drawing/2014/main" id="{8F4AD549-FE96-60EC-C67E-C9DA1AB88BFD}"/>
              </a:ext>
            </a:extLst>
          </p:cNvPr>
          <p:cNvSpPr>
            <a:spLocks noChangeArrowheads="1"/>
          </p:cNvSpPr>
          <p:nvPr/>
        </p:nvSpPr>
        <p:spPr bwMode="auto">
          <a:xfrm>
            <a:off x="3503035" y="1010757"/>
            <a:ext cx="4693593"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Table 1: List of HIPAA X12 Standard Transactions </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Note: Does not include NCPDP Pharmacy Standards</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rPr>
            </a:b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graphicFrame>
        <p:nvGraphicFramePr>
          <p:cNvPr id="16" name="Content Placeholder 15">
            <a:extLst>
              <a:ext uri="{FF2B5EF4-FFF2-40B4-BE49-F238E27FC236}">
                <a16:creationId xmlns:a16="http://schemas.microsoft.com/office/drawing/2014/main" id="{AE3EDA45-0F84-D1D5-7CDF-551AF634E756}"/>
              </a:ext>
            </a:extLst>
          </p:cNvPr>
          <p:cNvGraphicFramePr>
            <a:graphicFrameLocks noGrp="1"/>
          </p:cNvGraphicFramePr>
          <p:nvPr>
            <p:ph idx="1"/>
            <p:extLst>
              <p:ext uri="{D42A27DB-BD31-4B8C-83A1-F6EECF244321}">
                <p14:modId xmlns:p14="http://schemas.microsoft.com/office/powerpoint/2010/main" val="2216100361"/>
              </p:ext>
            </p:extLst>
          </p:nvPr>
        </p:nvGraphicFramePr>
        <p:xfrm>
          <a:off x="110836" y="1549366"/>
          <a:ext cx="12081164" cy="5272469"/>
        </p:xfrm>
        <a:graphic>
          <a:graphicData uri="http://schemas.openxmlformats.org/drawingml/2006/table">
            <a:tbl>
              <a:tblPr firstRow="1" firstCol="1" bandRow="1">
                <a:tableStyleId>{5C22544A-7EE6-4342-B048-85BDC9FD1C3A}</a:tableStyleId>
              </a:tblPr>
              <a:tblGrid>
                <a:gridCol w="971561">
                  <a:extLst>
                    <a:ext uri="{9D8B030D-6E8A-4147-A177-3AD203B41FA5}">
                      <a16:colId xmlns:a16="http://schemas.microsoft.com/office/drawing/2014/main" val="2570993587"/>
                    </a:ext>
                  </a:extLst>
                </a:gridCol>
                <a:gridCol w="1295416">
                  <a:extLst>
                    <a:ext uri="{9D8B030D-6E8A-4147-A177-3AD203B41FA5}">
                      <a16:colId xmlns:a16="http://schemas.microsoft.com/office/drawing/2014/main" val="2538675248"/>
                    </a:ext>
                  </a:extLst>
                </a:gridCol>
                <a:gridCol w="5048223">
                  <a:extLst>
                    <a:ext uri="{9D8B030D-6E8A-4147-A177-3AD203B41FA5}">
                      <a16:colId xmlns:a16="http://schemas.microsoft.com/office/drawing/2014/main" val="2261339812"/>
                    </a:ext>
                  </a:extLst>
                </a:gridCol>
                <a:gridCol w="762000">
                  <a:extLst>
                    <a:ext uri="{9D8B030D-6E8A-4147-A177-3AD203B41FA5}">
                      <a16:colId xmlns:a16="http://schemas.microsoft.com/office/drawing/2014/main" val="596079938"/>
                    </a:ext>
                  </a:extLst>
                </a:gridCol>
                <a:gridCol w="914400">
                  <a:extLst>
                    <a:ext uri="{9D8B030D-6E8A-4147-A177-3AD203B41FA5}">
                      <a16:colId xmlns:a16="http://schemas.microsoft.com/office/drawing/2014/main" val="279208411"/>
                    </a:ext>
                  </a:extLst>
                </a:gridCol>
                <a:gridCol w="1235044">
                  <a:extLst>
                    <a:ext uri="{9D8B030D-6E8A-4147-A177-3AD203B41FA5}">
                      <a16:colId xmlns:a16="http://schemas.microsoft.com/office/drawing/2014/main" val="2379644166"/>
                    </a:ext>
                  </a:extLst>
                </a:gridCol>
                <a:gridCol w="967576">
                  <a:extLst>
                    <a:ext uri="{9D8B030D-6E8A-4147-A177-3AD203B41FA5}">
                      <a16:colId xmlns:a16="http://schemas.microsoft.com/office/drawing/2014/main" val="531957810"/>
                    </a:ext>
                  </a:extLst>
                </a:gridCol>
                <a:gridCol w="886944">
                  <a:extLst>
                    <a:ext uri="{9D8B030D-6E8A-4147-A177-3AD203B41FA5}">
                      <a16:colId xmlns:a16="http://schemas.microsoft.com/office/drawing/2014/main" val="1152181953"/>
                    </a:ext>
                  </a:extLst>
                </a:gridCol>
              </a:tblGrid>
              <a:tr h="350838">
                <a:tc gridSpan="8">
                  <a:txBody>
                    <a:bodyPr/>
                    <a:lstStyle/>
                    <a:p>
                      <a:pPr marL="0" marR="0" algn="ctr">
                        <a:lnSpc>
                          <a:spcPct val="107000"/>
                        </a:lnSpc>
                        <a:spcBef>
                          <a:spcPts val="0"/>
                        </a:spcBef>
                        <a:spcAft>
                          <a:spcPts val="0"/>
                        </a:spcAft>
                      </a:pPr>
                      <a:r>
                        <a:rPr lang="en-US" sz="1600" kern="100" dirty="0">
                          <a:effectLst/>
                        </a:rPr>
                        <a:t>X12N Standards – Current Version 005010</a:t>
                      </a:r>
                    </a:p>
                    <a:p>
                      <a:pPr marL="0" marR="0" algn="ctr">
                        <a:lnSpc>
                          <a:spcPct val="107000"/>
                        </a:lnSpc>
                        <a:spcBef>
                          <a:spcPts val="0"/>
                        </a:spcBef>
                        <a:spcAft>
                          <a:spcPts val="0"/>
                        </a:spcAft>
                      </a:pPr>
                      <a:r>
                        <a:rPr lang="en-US" sz="1600" kern="100" dirty="0">
                          <a:effectLst/>
                        </a:rPr>
                        <a:t>8 Mandated and 2 Proposed Standards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75665778"/>
                  </a:ext>
                </a:extLst>
              </a:tr>
              <a:tr h="709613">
                <a:tc>
                  <a:txBody>
                    <a:bodyPr/>
                    <a:lstStyle/>
                    <a:p>
                      <a:pPr marL="0" marR="0">
                        <a:lnSpc>
                          <a:spcPct val="107000"/>
                        </a:lnSpc>
                        <a:spcBef>
                          <a:spcPts val="0"/>
                        </a:spcBef>
                        <a:spcAft>
                          <a:spcPts val="0"/>
                        </a:spcAft>
                      </a:pPr>
                      <a:r>
                        <a:rPr lang="en-US" sz="1400" kern="100" dirty="0">
                          <a:effectLst/>
                        </a:rPr>
                        <a:t>HIPAA Mandated</a:t>
                      </a:r>
                    </a:p>
                    <a:p>
                      <a:pPr marL="0" marR="0">
                        <a:lnSpc>
                          <a:spcPct val="107000"/>
                        </a:lnSpc>
                        <a:spcBef>
                          <a:spcPts val="0"/>
                        </a:spcBef>
                        <a:spcAft>
                          <a:spcPts val="0"/>
                        </a:spcAft>
                      </a:pPr>
                      <a:r>
                        <a:rPr lang="en-US" sz="1400" kern="100" dirty="0">
                          <a:effectLst/>
                        </a:rPr>
                        <a:t>Standard</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Standard</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Transaction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Current HIPAA Version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r>
                        <a:rPr lang="en-US" sz="1400" kern="100" dirty="0">
                          <a:effectLst/>
                        </a:rPr>
                        <a:t>Subject 0f 1/2023 Hearing</a:t>
                      </a:r>
                      <a:endParaRPr lang="en-US" dirty="0"/>
                    </a:p>
                  </a:txBody>
                  <a:tcPr marL="68485" marR="68485" marT="0" marB="0"/>
                </a:tc>
                <a:tc>
                  <a:txBody>
                    <a:bodyPr/>
                    <a:lstStyle/>
                    <a:p>
                      <a:pPr marL="0" marR="0">
                        <a:lnSpc>
                          <a:spcPct val="107000"/>
                        </a:lnSpc>
                        <a:spcBef>
                          <a:spcPts val="0"/>
                        </a:spcBef>
                        <a:spcAft>
                          <a:spcPts val="0"/>
                        </a:spcAft>
                      </a:pPr>
                      <a:r>
                        <a:rPr lang="en-US" sz="1400" kern="100" dirty="0">
                          <a:effectLst/>
                        </a:rPr>
                        <a:t>HHS Attachments NPRM(12/22)</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Proposed X12 05/2023</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Expected by 12/2023</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extLst>
                  <a:ext uri="{0D108BD9-81ED-4DB2-BD59-A6C34878D82A}">
                    <a16:rowId xmlns:a16="http://schemas.microsoft.com/office/drawing/2014/main" val="1176624705"/>
                  </a:ext>
                </a:extLst>
              </a:tr>
              <a:tr h="425131">
                <a:tc>
                  <a:txBody>
                    <a:bodyPr/>
                    <a:lstStyle/>
                    <a:p>
                      <a:pPr marL="0" marR="0">
                        <a:lnSpc>
                          <a:spcPct val="107000"/>
                        </a:lnSpc>
                        <a:spcBef>
                          <a:spcPts val="0"/>
                        </a:spcBef>
                        <a:spcAft>
                          <a:spcPts val="0"/>
                        </a:spcAft>
                      </a:pPr>
                      <a:r>
                        <a:rPr lang="en-US" sz="1400" kern="100" dirty="0">
                          <a:effectLst/>
                        </a:rPr>
                        <a:t>1</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837P, 837I, 837D</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Health Care Claims (Institutional, Professional, and Dental)</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005010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r>
                        <a:rPr lang="en-US" sz="1400" kern="100" dirty="0">
                          <a:effectLst/>
                        </a:rPr>
                        <a:t>008020</a:t>
                      </a:r>
                      <a:endParaRPr lang="en-US" dirty="0"/>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extLst>
                  <a:ext uri="{0D108BD9-81ED-4DB2-BD59-A6C34878D82A}">
                    <a16:rowId xmlns:a16="http://schemas.microsoft.com/office/drawing/2014/main" val="2008983736"/>
                  </a:ext>
                </a:extLst>
              </a:tr>
              <a:tr h="171450">
                <a:tc>
                  <a:txBody>
                    <a:bodyPr/>
                    <a:lstStyle/>
                    <a:p>
                      <a:pPr marL="0" marR="0">
                        <a:lnSpc>
                          <a:spcPct val="107000"/>
                        </a:lnSpc>
                        <a:spcBef>
                          <a:spcPts val="0"/>
                        </a:spcBef>
                        <a:spcAft>
                          <a:spcPts val="0"/>
                        </a:spcAft>
                      </a:pPr>
                      <a:r>
                        <a:rPr lang="en-US" sz="1400" kern="100" dirty="0">
                          <a:effectLst/>
                        </a:rPr>
                        <a:t>2</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835</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Health Care Claim Payment/Advice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005010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r>
                        <a:rPr lang="en-US" sz="1400" kern="100" dirty="0">
                          <a:effectLst/>
                        </a:rPr>
                        <a:t>008020</a:t>
                      </a:r>
                      <a:endParaRPr lang="en-US" dirty="0"/>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extLst>
                  <a:ext uri="{0D108BD9-81ED-4DB2-BD59-A6C34878D82A}">
                    <a16:rowId xmlns:a16="http://schemas.microsoft.com/office/drawing/2014/main" val="303580595"/>
                  </a:ext>
                </a:extLst>
              </a:tr>
              <a:tr h="190141">
                <a:tc>
                  <a:txBody>
                    <a:bodyPr/>
                    <a:lstStyle/>
                    <a:p>
                      <a:pPr marL="0" marR="0">
                        <a:lnSpc>
                          <a:spcPct val="107000"/>
                        </a:lnSpc>
                        <a:spcBef>
                          <a:spcPts val="0"/>
                        </a:spcBef>
                        <a:spcAft>
                          <a:spcPts val="0"/>
                        </a:spcAft>
                      </a:pPr>
                      <a:r>
                        <a:rPr lang="en-US" sz="1400" kern="100" dirty="0">
                          <a:effectLst/>
                        </a:rPr>
                        <a:t>3</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276/277</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Health Care Claim Status Request and Response (276/277)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005010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r>
                        <a:rPr lang="en-US" sz="1400" kern="100" dirty="0">
                          <a:effectLst/>
                        </a:rPr>
                        <a:t> </a:t>
                      </a:r>
                      <a:endParaRPr lang="en-US" dirty="0"/>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008030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extLst>
                  <a:ext uri="{0D108BD9-81ED-4DB2-BD59-A6C34878D82A}">
                    <a16:rowId xmlns:a16="http://schemas.microsoft.com/office/drawing/2014/main" val="2425367506"/>
                  </a:ext>
                </a:extLst>
              </a:tr>
              <a:tr h="213581">
                <a:tc>
                  <a:txBody>
                    <a:bodyPr/>
                    <a:lstStyle/>
                    <a:p>
                      <a:pPr marL="0" marR="0">
                        <a:lnSpc>
                          <a:spcPct val="107000"/>
                        </a:lnSpc>
                        <a:spcBef>
                          <a:spcPts val="0"/>
                        </a:spcBef>
                        <a:spcAft>
                          <a:spcPts val="0"/>
                        </a:spcAft>
                      </a:pPr>
                      <a:r>
                        <a:rPr lang="en-US" sz="1400" kern="100" dirty="0">
                          <a:effectLst/>
                        </a:rPr>
                        <a:t>4</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834</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Benefit Enrollment and Maintenance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005010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r>
                        <a:rPr lang="en-US" sz="1400" kern="100" dirty="0">
                          <a:effectLst/>
                        </a:rPr>
                        <a:t> </a:t>
                      </a:r>
                      <a:endParaRPr lang="en-US" dirty="0"/>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008030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extLst>
                  <a:ext uri="{0D108BD9-81ED-4DB2-BD59-A6C34878D82A}">
                    <a16:rowId xmlns:a16="http://schemas.microsoft.com/office/drawing/2014/main" val="2938498322"/>
                  </a:ext>
                </a:extLst>
              </a:tr>
              <a:tr h="253627">
                <a:tc>
                  <a:txBody>
                    <a:bodyPr/>
                    <a:lstStyle/>
                    <a:p>
                      <a:pPr marL="0" marR="0">
                        <a:lnSpc>
                          <a:spcPct val="107000"/>
                        </a:lnSpc>
                        <a:spcBef>
                          <a:spcPts val="0"/>
                        </a:spcBef>
                        <a:spcAft>
                          <a:spcPts val="0"/>
                        </a:spcAft>
                      </a:pPr>
                      <a:r>
                        <a:rPr lang="en-US" sz="1400" kern="100" dirty="0">
                          <a:effectLst/>
                        </a:rPr>
                        <a:t>5</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820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Payroll </a:t>
                      </a:r>
                      <a:r>
                        <a:rPr lang="en-US" sz="1400" kern="100" dirty="0">
                          <a:solidFill>
                            <a:schemeClr val="tx1"/>
                          </a:solidFill>
                          <a:effectLst/>
                        </a:rPr>
                        <a:t>Deducted</a:t>
                      </a:r>
                      <a:r>
                        <a:rPr lang="en-US" sz="1400" kern="100" dirty="0">
                          <a:solidFill>
                            <a:srgbClr val="FF0000"/>
                          </a:solidFill>
                          <a:effectLst/>
                        </a:rPr>
                        <a:t>  </a:t>
                      </a:r>
                      <a:r>
                        <a:rPr lang="en-US" sz="1400" kern="100" dirty="0">
                          <a:effectLst/>
                        </a:rPr>
                        <a:t>and Other Group Premium Payment for Insurance Products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005010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r>
                        <a:rPr lang="en-US" sz="1400" kern="100" dirty="0">
                          <a:effectLst/>
                        </a:rPr>
                        <a:t> </a:t>
                      </a:r>
                      <a:endParaRPr lang="en-US" dirty="0"/>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008030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extLst>
                  <a:ext uri="{0D108BD9-81ED-4DB2-BD59-A6C34878D82A}">
                    <a16:rowId xmlns:a16="http://schemas.microsoft.com/office/drawing/2014/main" val="3260519697"/>
                  </a:ext>
                </a:extLst>
              </a:tr>
              <a:tr h="245490">
                <a:tc>
                  <a:txBody>
                    <a:bodyPr/>
                    <a:lstStyle/>
                    <a:p>
                      <a:pPr marL="0" marR="0">
                        <a:lnSpc>
                          <a:spcPct val="107000"/>
                        </a:lnSpc>
                        <a:spcBef>
                          <a:spcPts val="0"/>
                        </a:spcBef>
                        <a:spcAft>
                          <a:spcPts val="0"/>
                        </a:spcAft>
                      </a:pPr>
                      <a:r>
                        <a:rPr lang="en-US" sz="1400" kern="100" dirty="0">
                          <a:effectLst/>
                        </a:rPr>
                        <a:t>6</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278</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Referral Certification and Prior Authorization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005010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r>
                        <a:rPr lang="en-US" sz="1400" kern="100" dirty="0">
                          <a:effectLst/>
                        </a:rPr>
                        <a:t> </a:t>
                      </a:r>
                      <a:endParaRPr lang="en-US" dirty="0"/>
                    </a:p>
                  </a:txBody>
                  <a:tcPr marL="68485" marR="68485" marT="0" marB="0"/>
                </a:tc>
                <a:tc>
                  <a:txBody>
                    <a:bodyPr/>
                    <a:lstStyle/>
                    <a:p>
                      <a:pPr marL="0" marR="0">
                        <a:lnSpc>
                          <a:spcPct val="107000"/>
                        </a:lnSpc>
                        <a:spcBef>
                          <a:spcPts val="0"/>
                        </a:spcBef>
                        <a:spcAft>
                          <a:spcPts val="0"/>
                        </a:spcAft>
                      </a:pPr>
                      <a:r>
                        <a:rPr lang="en-US" sz="1400" kern="100" dirty="0">
                          <a:effectLst/>
                        </a:rPr>
                        <a:t>006020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extLst>
                  <a:ext uri="{0D108BD9-81ED-4DB2-BD59-A6C34878D82A}">
                    <a16:rowId xmlns:a16="http://schemas.microsoft.com/office/drawing/2014/main" val="2611030243"/>
                  </a:ext>
                </a:extLst>
              </a:tr>
              <a:tr h="381905">
                <a:tc>
                  <a:txBody>
                    <a:bodyPr/>
                    <a:lstStyle/>
                    <a:p>
                      <a:pPr marL="0" marR="0">
                        <a:lnSpc>
                          <a:spcPct val="107000"/>
                        </a:lnSpc>
                        <a:spcBef>
                          <a:spcPts val="0"/>
                        </a:spcBef>
                        <a:spcAft>
                          <a:spcPts val="0"/>
                        </a:spcAft>
                      </a:pPr>
                      <a:r>
                        <a:rPr lang="en-US" sz="1400" kern="100" dirty="0">
                          <a:effectLst/>
                        </a:rPr>
                        <a:t>Proposed</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275</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Additional Information to Support a Health Care Claim or Encounter (NEW)</a:t>
                      </a:r>
                    </a:p>
                    <a:p>
                      <a:pPr marL="0" marR="0">
                        <a:lnSpc>
                          <a:spcPct val="107000"/>
                        </a:lnSpc>
                        <a:spcBef>
                          <a:spcPts val="0"/>
                        </a:spcBef>
                        <a:spcAft>
                          <a:spcPts val="0"/>
                        </a:spcAft>
                      </a:pPr>
                      <a:r>
                        <a:rPr lang="en-US" sz="1400" kern="100" dirty="0">
                          <a:effectLst/>
                        </a:rPr>
                        <a:t>Additional Information to Support a Health Care Services Review (NEW)</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005010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r>
                        <a:rPr lang="en-US" sz="1400" kern="100" dirty="0">
                          <a:effectLst/>
                        </a:rPr>
                        <a:t> </a:t>
                      </a:r>
                      <a:endParaRPr lang="en-US" dirty="0"/>
                    </a:p>
                  </a:txBody>
                  <a:tcPr marL="68485" marR="68485" marT="0" marB="0"/>
                </a:tc>
                <a:tc>
                  <a:txBody>
                    <a:bodyPr/>
                    <a:lstStyle/>
                    <a:p>
                      <a:pPr marL="0" marR="0">
                        <a:lnSpc>
                          <a:spcPct val="107000"/>
                        </a:lnSpc>
                        <a:spcBef>
                          <a:spcPts val="0"/>
                        </a:spcBef>
                        <a:spcAft>
                          <a:spcPts val="0"/>
                        </a:spcAft>
                      </a:pPr>
                      <a:r>
                        <a:rPr lang="en-US" sz="1400" kern="100" dirty="0">
                          <a:effectLst/>
                        </a:rPr>
                        <a:t>006020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extLst>
                  <a:ext uri="{0D108BD9-81ED-4DB2-BD59-A6C34878D82A}">
                    <a16:rowId xmlns:a16="http://schemas.microsoft.com/office/drawing/2014/main" val="611507186"/>
                  </a:ext>
                </a:extLst>
              </a:tr>
              <a:tr h="245490">
                <a:tc>
                  <a:txBody>
                    <a:bodyPr/>
                    <a:lstStyle/>
                    <a:p>
                      <a:pPr marL="0" marR="0">
                        <a:lnSpc>
                          <a:spcPct val="107000"/>
                        </a:lnSpc>
                        <a:spcBef>
                          <a:spcPts val="0"/>
                        </a:spcBef>
                        <a:spcAft>
                          <a:spcPts val="0"/>
                        </a:spcAft>
                      </a:pPr>
                      <a:r>
                        <a:rPr lang="en-US" sz="1400" kern="100" dirty="0">
                          <a:effectLst/>
                        </a:rPr>
                        <a:t>Proposed</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277</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Health Care Claim Request for Additional Information (NEW)</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005010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r>
                        <a:rPr lang="en-US" sz="1400" kern="100" dirty="0">
                          <a:effectLst/>
                        </a:rPr>
                        <a:t> </a:t>
                      </a:r>
                      <a:endParaRPr lang="en-US" dirty="0"/>
                    </a:p>
                  </a:txBody>
                  <a:tcPr marL="68485" marR="68485" marT="0" marB="0"/>
                </a:tc>
                <a:tc>
                  <a:txBody>
                    <a:bodyPr/>
                    <a:lstStyle/>
                    <a:p>
                      <a:pPr marL="0" marR="0">
                        <a:lnSpc>
                          <a:spcPct val="107000"/>
                        </a:lnSpc>
                        <a:spcBef>
                          <a:spcPts val="0"/>
                        </a:spcBef>
                        <a:spcAft>
                          <a:spcPts val="0"/>
                        </a:spcAft>
                      </a:pPr>
                      <a:r>
                        <a:rPr lang="en-US" sz="1400" kern="100" dirty="0">
                          <a:effectLst/>
                        </a:rPr>
                        <a:t>006020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extLst>
                  <a:ext uri="{0D108BD9-81ED-4DB2-BD59-A6C34878D82A}">
                    <a16:rowId xmlns:a16="http://schemas.microsoft.com/office/drawing/2014/main" val="1827083633"/>
                  </a:ext>
                </a:extLst>
              </a:tr>
              <a:tr h="171450">
                <a:tc>
                  <a:txBody>
                    <a:bodyPr/>
                    <a:lstStyle/>
                    <a:p>
                      <a:pPr marL="0" marR="0">
                        <a:lnSpc>
                          <a:spcPct val="107000"/>
                        </a:lnSpc>
                        <a:spcBef>
                          <a:spcPts val="0"/>
                        </a:spcBef>
                        <a:spcAft>
                          <a:spcPts val="0"/>
                        </a:spcAft>
                      </a:pPr>
                      <a:r>
                        <a:rPr lang="en-US" sz="1400" kern="100" dirty="0">
                          <a:effectLst/>
                        </a:rPr>
                        <a:t>7</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270/271</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Eligibility and Benefit Verification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005010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r>
                        <a:rPr lang="en-US" sz="1400" kern="100" dirty="0">
                          <a:effectLst/>
                        </a:rPr>
                        <a:t> </a:t>
                      </a:r>
                      <a:endParaRPr lang="en-US" dirty="0"/>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extLst>
                  <a:ext uri="{0D108BD9-81ED-4DB2-BD59-A6C34878D82A}">
                    <a16:rowId xmlns:a16="http://schemas.microsoft.com/office/drawing/2014/main" val="1491120205"/>
                  </a:ext>
                </a:extLst>
              </a:tr>
              <a:tr h="171450">
                <a:tc>
                  <a:txBody>
                    <a:bodyPr/>
                    <a:lstStyle/>
                    <a:p>
                      <a:pPr marL="0" marR="0" algn="ctr">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gridSpan="7">
                  <a:txBody>
                    <a:bodyPr/>
                    <a:lstStyle/>
                    <a:p>
                      <a:pPr marL="0" marR="0" algn="ctr">
                        <a:lnSpc>
                          <a:spcPct val="107000"/>
                        </a:lnSpc>
                        <a:spcBef>
                          <a:spcPts val="0"/>
                        </a:spcBef>
                        <a:spcAft>
                          <a:spcPts val="0"/>
                        </a:spcAft>
                      </a:pPr>
                      <a:r>
                        <a:rPr lang="en-US" sz="1400" kern="100" dirty="0">
                          <a:effectLst/>
                        </a:rPr>
                        <a:t>ACH &amp; X12N Standard</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03200565"/>
                  </a:ext>
                </a:extLst>
              </a:tr>
              <a:tr h="496478">
                <a:tc>
                  <a:txBody>
                    <a:bodyPr/>
                    <a:lstStyle/>
                    <a:p>
                      <a:pPr marL="0" marR="0">
                        <a:lnSpc>
                          <a:spcPct val="107000"/>
                        </a:lnSpc>
                        <a:spcBef>
                          <a:spcPts val="0"/>
                        </a:spcBef>
                        <a:spcAft>
                          <a:spcPts val="0"/>
                        </a:spcAft>
                      </a:pPr>
                      <a:r>
                        <a:rPr lang="en-US" sz="1400" kern="100" dirty="0">
                          <a:effectLst/>
                        </a:rPr>
                        <a:t>8</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ACH CCD+Addenda </a:t>
                      </a:r>
                    </a:p>
                    <a:p>
                      <a:pPr marL="0" marR="0">
                        <a:lnSpc>
                          <a:spcPct val="107000"/>
                        </a:lnSpc>
                        <a:spcBef>
                          <a:spcPts val="0"/>
                        </a:spcBef>
                        <a:spcAft>
                          <a:spcPts val="0"/>
                        </a:spcAft>
                      </a:pPr>
                      <a:r>
                        <a:rPr lang="en-US" sz="1400" kern="100" dirty="0">
                          <a:effectLst/>
                        </a:rPr>
                        <a:t>ASC X12N 835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Claim Payment (or EFT, electronic funds transfer)</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005010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 </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tc>
                  <a:txBody>
                    <a:bodyPr/>
                    <a:lstStyle/>
                    <a:p>
                      <a:pPr marL="0" marR="0">
                        <a:lnSpc>
                          <a:spcPct val="107000"/>
                        </a:lnSpc>
                        <a:spcBef>
                          <a:spcPts val="0"/>
                        </a:spcBef>
                        <a:spcAft>
                          <a:spcPts val="0"/>
                        </a:spcAft>
                      </a:pPr>
                      <a:r>
                        <a:rPr lang="en-US" sz="1400" kern="100" dirty="0">
                          <a:effectLst/>
                        </a:rPr>
                        <a:t>?</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485" marR="68485" marT="0" marB="0"/>
                </a:tc>
                <a:extLst>
                  <a:ext uri="{0D108BD9-81ED-4DB2-BD59-A6C34878D82A}">
                    <a16:rowId xmlns:a16="http://schemas.microsoft.com/office/drawing/2014/main" val="4260377980"/>
                  </a:ext>
                </a:extLst>
              </a:tr>
            </a:tbl>
          </a:graphicData>
        </a:graphic>
      </p:graphicFrame>
      <p:sp>
        <p:nvSpPr>
          <p:cNvPr id="17" name="Rectangle 7">
            <a:extLst>
              <a:ext uri="{FF2B5EF4-FFF2-40B4-BE49-F238E27FC236}">
                <a16:creationId xmlns:a16="http://schemas.microsoft.com/office/drawing/2014/main" id="{681869EC-9779-F12B-35AA-D0C45440F723}"/>
              </a:ext>
            </a:extLst>
          </p:cNvPr>
          <p:cNvSpPr>
            <a:spLocks noChangeArrowheads="1"/>
          </p:cNvSpPr>
          <p:nvPr/>
        </p:nvSpPr>
        <p:spPr bwMode="auto">
          <a:xfrm>
            <a:off x="3128963" y="18224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592481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1F923-A157-B2E3-D1E2-3AA010923FAE}"/>
              </a:ext>
            </a:extLst>
          </p:cNvPr>
          <p:cNvSpPr>
            <a:spLocks noGrp="1"/>
          </p:cNvSpPr>
          <p:nvPr>
            <p:ph type="title"/>
          </p:nvPr>
        </p:nvSpPr>
        <p:spPr>
          <a:xfrm>
            <a:off x="690081" y="234012"/>
            <a:ext cx="9825181" cy="1325563"/>
          </a:xfrm>
        </p:spPr>
        <p:txBody>
          <a:bodyPr/>
          <a:lstStyle/>
          <a:p>
            <a:r>
              <a:rPr lang="en-US" dirty="0"/>
              <a:t>NCVHS Recommendation </a:t>
            </a:r>
            <a:r>
              <a:rPr lang="en-US" sz="3200" i="1" dirty="0"/>
              <a:t>continued</a:t>
            </a:r>
          </a:p>
        </p:txBody>
      </p:sp>
      <p:sp>
        <p:nvSpPr>
          <p:cNvPr id="3" name="Content Placeholder 2">
            <a:extLst>
              <a:ext uri="{FF2B5EF4-FFF2-40B4-BE49-F238E27FC236}">
                <a16:creationId xmlns:a16="http://schemas.microsoft.com/office/drawing/2014/main" id="{B8605DF2-491D-8E45-FA9B-80E10ADEE488}"/>
              </a:ext>
            </a:extLst>
          </p:cNvPr>
          <p:cNvSpPr>
            <a:spLocks noGrp="1"/>
          </p:cNvSpPr>
          <p:nvPr>
            <p:ph idx="1"/>
          </p:nvPr>
        </p:nvSpPr>
        <p:spPr>
          <a:xfrm>
            <a:off x="838200" y="2005012"/>
            <a:ext cx="11134928" cy="4351338"/>
          </a:xfrm>
        </p:spPr>
        <p:txBody>
          <a:bodyPr/>
          <a:lstStyle/>
          <a:p>
            <a:pPr marL="0" marR="0" indent="0">
              <a:lnSpc>
                <a:spcPct val="107000"/>
              </a:lnSpc>
              <a:spcBef>
                <a:spcPts val="0"/>
              </a:spcBef>
              <a:spcAft>
                <a:spcPts val="800"/>
              </a:spcAft>
              <a:buNone/>
            </a:pPr>
            <a:r>
              <a:rPr lang="en-US" sz="2800" dirty="0">
                <a:effectLst/>
                <a:ea typeface="Calibri" panose="020F0502020204030204" pitchFamily="34" charset="0"/>
                <a:cs typeface="Times New Roman" panose="02020603050405020304" pitchFamily="18" charset="0"/>
              </a:rPr>
              <a:t>NCVHS relies on industry input to provide sufficient cost and value data, indicated use cases along with identifying the burden, opportunity and efficiency for proposed standards upgrades. </a:t>
            </a:r>
          </a:p>
          <a:p>
            <a:pPr marL="0" marR="0" indent="0">
              <a:lnSpc>
                <a:spcPct val="107000"/>
              </a:lnSpc>
              <a:spcBef>
                <a:spcPts val="0"/>
              </a:spcBef>
              <a:spcAft>
                <a:spcPts val="800"/>
              </a:spcAft>
              <a:buNone/>
            </a:pPr>
            <a:r>
              <a:rPr lang="en-US" sz="2800" dirty="0">
                <a:effectLst/>
                <a:ea typeface="Calibri" panose="020F0502020204030204" pitchFamily="34" charset="0"/>
                <a:cs typeface="Times New Roman" panose="02020603050405020304" pitchFamily="18" charset="0"/>
              </a:rPr>
              <a:t>NCVHS appreciates X12 providing some preliminary implementation cost and value data, the depth of the information provided by X12 and the other testifiers in both written comments and oral testimony was inadequate for NCVHS to make a determination. </a:t>
            </a:r>
            <a:br>
              <a:rPr lang="en-US" sz="2800" dirty="0">
                <a:effectLst/>
                <a:ea typeface="Calibri" panose="020F0502020204030204" pitchFamily="34" charset="0"/>
                <a:cs typeface="Times New Roman" panose="02020603050405020304" pitchFamily="18" charset="0"/>
              </a:rPr>
            </a:br>
            <a:endParaRPr lang="en-US" sz="2800" dirty="0">
              <a:effectLst/>
              <a:ea typeface="Calibri" panose="020F0502020204030204" pitchFamily="34" charset="0"/>
              <a:cs typeface="Times New Roman" panose="02020603050405020304" pitchFamily="18" charset="0"/>
            </a:endParaRPr>
          </a:p>
          <a:p>
            <a:pPr marL="800100" lvl="1" indent="-342900">
              <a:lnSpc>
                <a:spcPct val="107000"/>
              </a:lnSpc>
              <a:spcBef>
                <a:spcPts val="0"/>
              </a:spcBef>
              <a:spcAft>
                <a:spcPts val="0"/>
              </a:spcAft>
              <a:buFont typeface="Symbol" panose="05050102010706020507" pitchFamily="18" charset="2"/>
              <a:buChar char=""/>
            </a:pP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lvl="1"/>
            <a:endParaRPr lang="en-US" sz="2000" dirty="0"/>
          </a:p>
          <a:p>
            <a:pPr marL="457200" lvl="1" indent="0">
              <a:buNone/>
            </a:pPr>
            <a:endParaRPr lang="en-US" sz="2800" dirty="0"/>
          </a:p>
          <a:p>
            <a:pPr marL="457200" lvl="1" indent="0">
              <a:buNone/>
            </a:pPr>
            <a:endParaRPr lang="en-US" sz="2800" dirty="0"/>
          </a:p>
        </p:txBody>
      </p:sp>
      <p:sp>
        <p:nvSpPr>
          <p:cNvPr id="5" name="Slide Number Placeholder 4">
            <a:extLst>
              <a:ext uri="{FF2B5EF4-FFF2-40B4-BE49-F238E27FC236}">
                <a16:creationId xmlns:a16="http://schemas.microsoft.com/office/drawing/2014/main" id="{D430B58D-F4B6-6F15-50EF-A0B339B34989}"/>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2762905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8D61B-EA5C-3E31-98E4-7746C232D63E}"/>
              </a:ext>
            </a:extLst>
          </p:cNvPr>
          <p:cNvSpPr>
            <a:spLocks noGrp="1"/>
          </p:cNvSpPr>
          <p:nvPr>
            <p:ph type="title"/>
          </p:nvPr>
        </p:nvSpPr>
        <p:spPr/>
        <p:txBody>
          <a:bodyPr/>
          <a:lstStyle/>
          <a:p>
            <a:r>
              <a:rPr lang="en-US" dirty="0"/>
              <a:t>NCVHS Recommendation </a:t>
            </a:r>
            <a:r>
              <a:rPr lang="en-US" sz="3200" i="1" dirty="0"/>
              <a:t>continued</a:t>
            </a:r>
            <a:endParaRPr lang="en-US" sz="3200" dirty="0"/>
          </a:p>
        </p:txBody>
      </p:sp>
      <p:sp>
        <p:nvSpPr>
          <p:cNvPr id="3" name="Content Placeholder 2">
            <a:extLst>
              <a:ext uri="{FF2B5EF4-FFF2-40B4-BE49-F238E27FC236}">
                <a16:creationId xmlns:a16="http://schemas.microsoft.com/office/drawing/2014/main" id="{14C2CF99-A1EA-0403-66E5-9146AAFB59CD}"/>
              </a:ext>
            </a:extLst>
          </p:cNvPr>
          <p:cNvSpPr>
            <a:spLocks noGrp="1"/>
          </p:cNvSpPr>
          <p:nvPr>
            <p:ph idx="1"/>
          </p:nvPr>
        </p:nvSpPr>
        <p:spPr>
          <a:xfrm>
            <a:off x="651164" y="1825625"/>
            <a:ext cx="10702636" cy="4351338"/>
          </a:xfrm>
        </p:spPr>
        <p:txBody>
          <a:bodyPr/>
          <a:lstStyle/>
          <a:p>
            <a:pPr marR="0" indent="0">
              <a:lnSpc>
                <a:spcPct val="107000"/>
              </a:lnSpc>
              <a:spcBef>
                <a:spcPts val="0"/>
              </a:spcBef>
              <a:spcAft>
                <a:spcPts val="0"/>
              </a:spcAft>
              <a:buNone/>
            </a:pPr>
            <a:r>
              <a:rPr lang="en-US" dirty="0">
                <a:effectLst/>
                <a:latin typeface="Calibri" panose="020F0502020204030204" pitchFamily="34" charset="0"/>
                <a:ea typeface="Calibri" panose="020F0502020204030204" pitchFamily="34" charset="0"/>
                <a:cs typeface="Calibri" panose="020F0502020204030204" pitchFamily="34" charset="0"/>
              </a:rPr>
              <a:t>NCVHS had previously submitted a recommendation to the Secretary to publish a guidance framework for Standards Development Organizations and other industry stakeholders that outlines how to develop and report measures for new and revised standards readiness, costs, and overall adoption value to support HIPAA standards development, testing, evaluation and adoption.</a:t>
            </a:r>
          </a:p>
          <a:p>
            <a:pPr marR="0" indent="0">
              <a:lnSpc>
                <a:spcPct val="107000"/>
              </a:lnSpc>
              <a:spcBef>
                <a:spcPts val="0"/>
              </a:spcBef>
              <a:spcAft>
                <a:spcPts val="0"/>
              </a:spcAft>
              <a:buNone/>
            </a:pPr>
            <a:endParaRPr lang="en-US" dirty="0">
              <a:latin typeface="Calibri" panose="020F0502020204030204" pitchFamily="34" charset="0"/>
              <a:ea typeface="Calibri" panose="020F0502020204030204" pitchFamily="34" charset="0"/>
              <a:cs typeface="Calibri" panose="020F0502020204030204" pitchFamily="34" charset="0"/>
            </a:endParaRPr>
          </a:p>
          <a:p>
            <a:pPr marR="0" indent="0">
              <a:lnSpc>
                <a:spcPct val="107000"/>
              </a:lnSpc>
              <a:spcBef>
                <a:spcPts val="0"/>
              </a:spcBef>
              <a:spcAft>
                <a:spcPts val="0"/>
              </a:spcAft>
              <a:buNone/>
            </a:pPr>
            <a:endParaRPr lang="en-US" sz="3200" dirty="0">
              <a:effectLst/>
              <a:latin typeface="Calibri" panose="020F0502020204030204" pitchFamily="34" charset="0"/>
              <a:ea typeface="Calibri" panose="020F0502020204030204" pitchFamily="34" charset="0"/>
              <a:cs typeface="Calibri" panose="020F0502020204030204" pitchFamily="34" charset="0"/>
            </a:endParaRPr>
          </a:p>
          <a:p>
            <a:pPr marR="0" indent="0">
              <a:lnSpc>
                <a:spcPct val="107000"/>
              </a:lnSpc>
              <a:spcBef>
                <a:spcPts val="0"/>
              </a:spcBef>
              <a:spcAft>
                <a:spcPts val="0"/>
              </a:spcAft>
              <a:buNone/>
            </a:pPr>
            <a:r>
              <a:rPr lang="en-US" sz="2000" baseline="30000" dirty="0">
                <a:effectLst/>
                <a:latin typeface="Times New Roman" panose="02020603050405020304" pitchFamily="18" charset="0"/>
                <a:ea typeface="Calibri" panose="020F0502020204030204" pitchFamily="34" charset="0"/>
              </a:rPr>
              <a:t>NCVHS letter to HHS, July 28, 2022, Recommendations to Modernize Adoption of HIPAA Transaction Standards, (recommendation 4): </a:t>
            </a:r>
            <a:r>
              <a:rPr lang="en-US" sz="2000" u="sng" baseline="30000"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https://ncvhs.hhs.gov/wp-content/uploads/2022/08/Recommendation-Letter-Modernize-Adoption-of-HIPAA-Transaction-Standards-508.pdf</a:t>
            </a:r>
            <a:endParaRPr lang="en-US" sz="3200" dirty="0">
              <a:effectLst/>
              <a:latin typeface="Calibri" panose="020F0502020204030204" pitchFamily="34" charset="0"/>
              <a:ea typeface="Calibri" panose="020F0502020204030204" pitchFamily="34" charset="0"/>
              <a:cs typeface="Calibri" panose="020F0502020204030204" pitchFamily="34" charset="0"/>
            </a:endParaRPr>
          </a:p>
          <a:p>
            <a:pPr marL="457200" marR="0">
              <a:lnSpc>
                <a:spcPct val="107000"/>
              </a:lnSpc>
              <a:spcBef>
                <a:spcPts val="0"/>
              </a:spcBef>
              <a:spcAft>
                <a:spcPts val="0"/>
              </a:spcAft>
            </a:pPr>
            <a:endParaRPr lang="en-US" sz="1800" dirty="0">
              <a:latin typeface="Calibri" panose="020F0502020204030204" pitchFamily="34" charset="0"/>
              <a:ea typeface="Calibri" panose="020F0502020204030204" pitchFamily="34" charset="0"/>
              <a:cs typeface="Calibri" panose="020F0502020204030204" pitchFamily="34" charset="0"/>
            </a:endParaRPr>
          </a:p>
          <a:p>
            <a:pPr marL="457200" marR="0">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4" name="Slide Number Placeholder 3">
            <a:extLst>
              <a:ext uri="{FF2B5EF4-FFF2-40B4-BE49-F238E27FC236}">
                <a16:creationId xmlns:a16="http://schemas.microsoft.com/office/drawing/2014/main" id="{DAB99290-1BFD-4696-D2AE-0FFF523C72CF}"/>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767380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1F923-A157-B2E3-D1E2-3AA010923FAE}"/>
              </a:ext>
            </a:extLst>
          </p:cNvPr>
          <p:cNvSpPr>
            <a:spLocks noGrp="1"/>
          </p:cNvSpPr>
          <p:nvPr>
            <p:ph type="title"/>
          </p:nvPr>
        </p:nvSpPr>
        <p:spPr>
          <a:xfrm>
            <a:off x="762000" y="18255"/>
            <a:ext cx="9825181" cy="1325563"/>
          </a:xfrm>
        </p:spPr>
        <p:txBody>
          <a:bodyPr/>
          <a:lstStyle/>
          <a:p>
            <a:r>
              <a:rPr lang="en-US" dirty="0"/>
              <a:t>NCVHS Recommendation </a:t>
            </a:r>
            <a:r>
              <a:rPr lang="en-US" sz="3200" i="1" dirty="0"/>
              <a:t>continued</a:t>
            </a:r>
          </a:p>
        </p:txBody>
      </p:sp>
      <p:sp>
        <p:nvSpPr>
          <p:cNvPr id="3" name="Content Placeholder 2">
            <a:extLst>
              <a:ext uri="{FF2B5EF4-FFF2-40B4-BE49-F238E27FC236}">
                <a16:creationId xmlns:a16="http://schemas.microsoft.com/office/drawing/2014/main" id="{B8605DF2-491D-8E45-FA9B-80E10ADEE488}"/>
              </a:ext>
            </a:extLst>
          </p:cNvPr>
          <p:cNvSpPr>
            <a:spLocks noGrp="1"/>
          </p:cNvSpPr>
          <p:nvPr>
            <p:ph idx="1"/>
          </p:nvPr>
        </p:nvSpPr>
        <p:spPr>
          <a:xfrm>
            <a:off x="762000" y="1674415"/>
            <a:ext cx="11134928" cy="5047060"/>
          </a:xfrm>
        </p:spPr>
        <p:txBody>
          <a:bodyPr/>
          <a:lstStyle/>
          <a:p>
            <a:pPr marL="0" marR="0" lvl="0" indent="0">
              <a:lnSpc>
                <a:spcPct val="107000"/>
              </a:lnSpc>
              <a:spcBef>
                <a:spcPts val="0"/>
              </a:spcBef>
              <a:spcAft>
                <a:spcPts val="0"/>
              </a:spcAft>
              <a:buNone/>
            </a:pPr>
            <a:r>
              <a:rPr lang="en-US" dirty="0">
                <a:effectLst/>
                <a:ea typeface="Calibri" panose="020F0502020204030204" pitchFamily="34" charset="0"/>
                <a:cs typeface="Times New Roman" panose="02020603050405020304" pitchFamily="18" charset="0"/>
              </a:rPr>
              <a:t>Version 008020 lacks accommodation for impending updates to two critical HIPAA medical code sets:</a:t>
            </a:r>
          </a:p>
          <a:p>
            <a:pPr marL="285750" indent="-285750">
              <a:lnSpc>
                <a:spcPct val="107000"/>
              </a:lnSpc>
              <a:spcBef>
                <a:spcPts val="0"/>
              </a:spcBef>
              <a:spcAft>
                <a:spcPts val="0"/>
              </a:spcAft>
              <a:buFont typeface="Wingdings" panose="05000000000000000000" pitchFamily="2" charset="2"/>
              <a:buChar char=""/>
            </a:pPr>
            <a:r>
              <a:rPr lang="en-US" sz="2400" dirty="0">
                <a:effectLst/>
                <a:ea typeface="Calibri" panose="020F0502020204030204" pitchFamily="34" charset="0"/>
                <a:cs typeface="Times New Roman" panose="02020603050405020304" pitchFamily="18" charset="0"/>
              </a:rPr>
              <a:t>First, the World Health Organization has already adopted ICD-11</a:t>
            </a:r>
            <a:r>
              <a:rPr lang="en-US" sz="2400" baseline="30000" dirty="0">
                <a:effectLst/>
                <a:ea typeface="Calibri" panose="020F0502020204030204" pitchFamily="34" charset="0"/>
                <a:cs typeface="Times New Roman" panose="02020603050405020304" pitchFamily="18" charset="0"/>
              </a:rPr>
              <a:t>,</a:t>
            </a:r>
            <a:r>
              <a:rPr lang="en-US" sz="2400" dirty="0">
                <a:effectLst/>
                <a:ea typeface="Calibri" panose="020F0502020204030204" pitchFamily="34" charset="0"/>
                <a:cs typeface="Times New Roman" panose="02020603050405020304" pitchFamily="18" charset="0"/>
              </a:rPr>
              <a:t> to replace ICD-10. Although ICD-11 is not currently an adopted code set under HIPAA, U.S. transition to ICD-11 is under study now, and its use is expected to increase for non-payment use cases. An updated version of transaction standards is needed to accommodate ICD-11’s variable-length cluster codes for current and future industry uses.</a:t>
            </a:r>
          </a:p>
          <a:p>
            <a:pPr marL="285750" indent="-285750">
              <a:lnSpc>
                <a:spcPct val="107000"/>
              </a:lnSpc>
              <a:spcBef>
                <a:spcPts val="0"/>
              </a:spcBef>
              <a:spcAft>
                <a:spcPts val="0"/>
              </a:spcAft>
              <a:buFont typeface="Wingdings" panose="05000000000000000000" pitchFamily="2" charset="2"/>
              <a:buChar char=""/>
            </a:pPr>
            <a:r>
              <a:rPr lang="en-US" sz="2400" dirty="0">
                <a:effectLst/>
                <a:ea typeface="Calibri" panose="020F0502020204030204" pitchFamily="34" charset="0"/>
                <a:cs typeface="Times New Roman" panose="02020603050405020304" pitchFamily="18" charset="0"/>
              </a:rPr>
              <a:t>Second, the FDA has published a proposed rule to modify the format of the National Drug Code (NDC).</a:t>
            </a:r>
          </a:p>
          <a:p>
            <a:pPr marL="742950" marR="0" lvl="1" indent="-285750">
              <a:lnSpc>
                <a:spcPct val="107000"/>
              </a:lnSpc>
              <a:spcBef>
                <a:spcPts val="0"/>
              </a:spcBef>
              <a:spcAft>
                <a:spcPts val="0"/>
              </a:spcAft>
              <a:buFont typeface="Wingdings" panose="05000000000000000000" pitchFamily="2" charset="2"/>
              <a:buChar char=""/>
            </a:pPr>
            <a:endParaRPr lang="en-US" dirty="0">
              <a:ea typeface="Calibri" panose="020F0502020204030204" pitchFamily="34" charset="0"/>
              <a:cs typeface="Times New Roman" panose="02020603050405020304" pitchFamily="18" charset="0"/>
            </a:endParaRPr>
          </a:p>
          <a:p>
            <a:pPr marL="457200" lvl="1" indent="0">
              <a:buNone/>
            </a:pPr>
            <a:endParaRPr lang="en-US" sz="2800" dirty="0"/>
          </a:p>
        </p:txBody>
      </p:sp>
      <p:sp>
        <p:nvSpPr>
          <p:cNvPr id="5" name="Slide Number Placeholder 4">
            <a:extLst>
              <a:ext uri="{FF2B5EF4-FFF2-40B4-BE49-F238E27FC236}">
                <a16:creationId xmlns:a16="http://schemas.microsoft.com/office/drawing/2014/main" id="{D430B58D-F4B6-6F15-50EF-A0B339B34989}"/>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498105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58DA7-6D28-C7AD-D95D-4CA8E4DCFAEF}"/>
              </a:ext>
            </a:extLst>
          </p:cNvPr>
          <p:cNvSpPr>
            <a:spLocks noGrp="1"/>
          </p:cNvSpPr>
          <p:nvPr>
            <p:ph type="title"/>
          </p:nvPr>
        </p:nvSpPr>
        <p:spPr>
          <a:xfrm>
            <a:off x="415637" y="317534"/>
            <a:ext cx="10515600" cy="1325563"/>
          </a:xfrm>
        </p:spPr>
        <p:txBody>
          <a:bodyPr/>
          <a:lstStyle/>
          <a:p>
            <a:r>
              <a:rPr lang="en-US" dirty="0"/>
              <a:t>Need for Updated Version</a:t>
            </a:r>
          </a:p>
        </p:txBody>
      </p:sp>
      <p:sp>
        <p:nvSpPr>
          <p:cNvPr id="3" name="Content Placeholder 2">
            <a:extLst>
              <a:ext uri="{FF2B5EF4-FFF2-40B4-BE49-F238E27FC236}">
                <a16:creationId xmlns:a16="http://schemas.microsoft.com/office/drawing/2014/main" id="{96D738A4-9E89-20BC-BADB-9368E7C138A2}"/>
              </a:ext>
            </a:extLst>
          </p:cNvPr>
          <p:cNvSpPr>
            <a:spLocks noGrp="1"/>
          </p:cNvSpPr>
          <p:nvPr>
            <p:ph idx="1"/>
          </p:nvPr>
        </p:nvSpPr>
        <p:spPr/>
        <p:txBody>
          <a:bodyPr/>
          <a:lstStyle/>
          <a:p>
            <a:endParaRPr lang="en-US" sz="2400" dirty="0"/>
          </a:p>
          <a:p>
            <a:endParaRPr lang="en-US" dirty="0"/>
          </a:p>
        </p:txBody>
      </p:sp>
      <p:sp>
        <p:nvSpPr>
          <p:cNvPr id="4" name="Slide Number Placeholder 3">
            <a:extLst>
              <a:ext uri="{FF2B5EF4-FFF2-40B4-BE49-F238E27FC236}">
                <a16:creationId xmlns:a16="http://schemas.microsoft.com/office/drawing/2014/main" id="{FAA2A88A-2710-A48A-0477-536DA98A3C31}"/>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
        <p:nvSpPr>
          <p:cNvPr id="6" name="TextBox 5">
            <a:extLst>
              <a:ext uri="{FF2B5EF4-FFF2-40B4-BE49-F238E27FC236}">
                <a16:creationId xmlns:a16="http://schemas.microsoft.com/office/drawing/2014/main" id="{309CBDCF-6C2A-796C-6AE5-DADCFD379F16}"/>
              </a:ext>
            </a:extLst>
          </p:cNvPr>
          <p:cNvSpPr txBox="1"/>
          <p:nvPr/>
        </p:nvSpPr>
        <p:spPr>
          <a:xfrm>
            <a:off x="415637" y="1822484"/>
            <a:ext cx="11568545" cy="4358886"/>
          </a:xfrm>
          <a:prstGeom prst="rect">
            <a:avLst/>
          </a:prstGeom>
          <a:noFill/>
        </p:spPr>
        <p:txBody>
          <a:bodyPr wrap="square">
            <a:spAutoFit/>
          </a:bodyPr>
          <a:lstStyle/>
          <a:p>
            <a:pPr marL="0" marR="0">
              <a:lnSpc>
                <a:spcPct val="107000"/>
              </a:lnSpc>
              <a:spcBef>
                <a:spcPts val="0"/>
              </a:spcBef>
              <a:spcAft>
                <a:spcPts val="0"/>
              </a:spcAft>
            </a:pPr>
            <a:r>
              <a:rPr lang="en-US" sz="2000" dirty="0">
                <a:effectLst/>
                <a:ea typeface="Calibri" panose="020F0502020204030204" pitchFamily="34" charset="0"/>
                <a:cs typeface="Times New Roman" panose="02020603050405020304" pitchFamily="18" charset="0"/>
              </a:rPr>
              <a:t>NCVHS acknowledges the obsolescence of version 005010 and the need to move to an updated version of the X12 standard; however, concerns over accommodating multiple versions across transactions, accommodating changes in code sets and the long lead-time for regulatory processes need to be addressed. The Committee urges X12, in conjunction with industry and regulators, to speedily address the needs and submit a new version for adoption under HIPAA.</a:t>
            </a:r>
          </a:p>
          <a:p>
            <a:pPr marL="0" marR="0">
              <a:lnSpc>
                <a:spcPct val="107000"/>
              </a:lnSpc>
              <a:spcBef>
                <a:spcPts val="0"/>
              </a:spcBef>
              <a:spcAft>
                <a:spcPts val="0"/>
              </a:spcAft>
            </a:pPr>
            <a:r>
              <a:rPr lang="en-US" sz="2000" dirty="0">
                <a:effectLst/>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2000" dirty="0">
                <a:effectLst/>
                <a:ea typeface="Calibri" panose="020F0502020204030204" pitchFamily="34" charset="0"/>
                <a:cs typeface="Times New Roman" panose="02020603050405020304" pitchFamily="18" charset="0"/>
              </a:rPr>
              <a:t>The Committee commends X12 and the participating stakeholders in its proof of concept (POC) and looks forward to the results that may shed more light on backward and cross standard compatibility. In addition, the POC could provide supplemental value data to support X12’s future proposal to move the next version of these standards forward.</a:t>
            </a:r>
          </a:p>
          <a:p>
            <a:pPr marL="0" marR="0">
              <a:lnSpc>
                <a:spcPct val="107000"/>
              </a:lnSpc>
              <a:spcBef>
                <a:spcPts val="0"/>
              </a:spcBef>
              <a:spcAft>
                <a:spcPts val="0"/>
              </a:spcAft>
            </a:pPr>
            <a:r>
              <a:rPr lang="en-US" sz="2000" dirty="0">
                <a:effectLst/>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2000" dirty="0">
                <a:effectLst/>
                <a:ea typeface="Calibri" panose="020F0502020204030204" pitchFamily="34" charset="0"/>
                <a:cs typeface="Times New Roman" panose="02020603050405020304" pitchFamily="18" charset="0"/>
              </a:rPr>
              <a:t>The Committee encourages stakeholders to submit benefit and return on investment data either to NCVHS or CMS upon request to assist in the review of all future proposals. </a:t>
            </a:r>
          </a:p>
        </p:txBody>
      </p:sp>
    </p:spTree>
    <p:extLst>
      <p:ext uri="{BB962C8B-B14F-4D97-AF65-F5344CB8AC3E}">
        <p14:creationId xmlns:p14="http://schemas.microsoft.com/office/powerpoint/2010/main" val="29720299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B8A5F-7F6F-7E9C-C6CC-DF178023B1A1}"/>
              </a:ext>
            </a:extLst>
          </p:cNvPr>
          <p:cNvSpPr>
            <a:spLocks noGrp="1"/>
          </p:cNvSpPr>
          <p:nvPr>
            <p:ph type="title"/>
          </p:nvPr>
        </p:nvSpPr>
        <p:spPr>
          <a:xfrm>
            <a:off x="633846" y="180975"/>
            <a:ext cx="10931236" cy="1325563"/>
          </a:xfrm>
        </p:spPr>
        <p:txBody>
          <a:bodyPr/>
          <a:lstStyle/>
          <a:p>
            <a:r>
              <a:rPr lang="en-US" dirty="0"/>
              <a:t>Virtual Credit Cards</a:t>
            </a:r>
          </a:p>
        </p:txBody>
      </p:sp>
      <p:sp>
        <p:nvSpPr>
          <p:cNvPr id="3" name="Content Placeholder 2">
            <a:extLst>
              <a:ext uri="{FF2B5EF4-FFF2-40B4-BE49-F238E27FC236}">
                <a16:creationId xmlns:a16="http://schemas.microsoft.com/office/drawing/2014/main" id="{78F3E359-C76E-2BB4-43AC-05D30BAE724B}"/>
              </a:ext>
            </a:extLst>
          </p:cNvPr>
          <p:cNvSpPr>
            <a:spLocks noGrp="1"/>
          </p:cNvSpPr>
          <p:nvPr>
            <p:ph idx="1"/>
          </p:nvPr>
        </p:nvSpPr>
        <p:spPr>
          <a:xfrm>
            <a:off x="633845" y="1755775"/>
            <a:ext cx="10952018" cy="4351338"/>
          </a:xfrm>
        </p:spPr>
        <p:txBody>
          <a:bodyPr/>
          <a:lstStyle/>
          <a:p>
            <a:pPr marL="0" indent="0">
              <a:buNone/>
            </a:pPr>
            <a:r>
              <a:rPr lang="en-US" dirty="0"/>
              <a:t>Similar to our September 23, 2014 letter to the Secretary on Virtual Credit Cards (VCC), the Committee encourages HHS to develop and publish additional VCC guidance and education. </a:t>
            </a:r>
          </a:p>
          <a:p>
            <a:pPr marL="457200" lvl="1" indent="0">
              <a:buNone/>
            </a:pPr>
            <a:r>
              <a:rPr lang="en-US" dirty="0"/>
              <a:t>More needs to be done so that covered entities and their business associates clearly understand permitted and non-permitted uses of the virtual credit card when used in lieu of the Electronic Funds Transfer (EFT) as currently adopted in the X12 version 005010 835 Electronic Claim Payment/Remittance Advice standard.  </a:t>
            </a:r>
          </a:p>
          <a:p>
            <a:pPr marL="0" indent="0">
              <a:buNone/>
            </a:pPr>
            <a:r>
              <a:rPr lang="en-US" dirty="0"/>
              <a:t>In addition, we encourage HHS to consider increasing enforcement efforts when it investigates complaints of inappropriate (i.e., involuntary) use of virtual credit cards. </a:t>
            </a:r>
          </a:p>
          <a:p>
            <a:pPr marL="0" indent="0">
              <a:buNone/>
            </a:pPr>
            <a:endParaRPr lang="en-US" sz="800" dirty="0"/>
          </a:p>
          <a:p>
            <a:pPr marL="0" indent="0">
              <a:buNone/>
            </a:pPr>
            <a:r>
              <a:rPr lang="en-US" sz="1800" baseline="30000" dirty="0">
                <a:effectLst/>
                <a:latin typeface="Times New Roman" panose="02020603050405020304" pitchFamily="18" charset="0"/>
                <a:ea typeface="Calibri" panose="020F0502020204030204" pitchFamily="34" charset="0"/>
              </a:rPr>
              <a:t>NCVHS Letter to HHS Secretary, “Findings from the June 2014 NCVHS Hearing on Virtual Credit Cards and Credit Card Use,” September 23, 2014:  </a:t>
            </a:r>
            <a:r>
              <a:rPr lang="en-US" sz="1800" u="sng" baseline="30000"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2"/>
              </a:rPr>
              <a:t>https://ncvhs.hhs.gov/wp-content/uploads/2018/03/140923lt2.pdf</a:t>
            </a:r>
            <a:r>
              <a:rPr lang="en-US" sz="1800" baseline="30000" dirty="0">
                <a:effectLst/>
                <a:latin typeface="Times New Roman" panose="02020603050405020304" pitchFamily="18" charset="0"/>
                <a:ea typeface="Calibri" panose="020F0502020204030204" pitchFamily="34" charset="0"/>
              </a:rPr>
              <a:t> </a:t>
            </a:r>
            <a:endParaRPr lang="en-US" dirty="0"/>
          </a:p>
        </p:txBody>
      </p:sp>
      <p:sp>
        <p:nvSpPr>
          <p:cNvPr id="4" name="Slide Number Placeholder 3">
            <a:extLst>
              <a:ext uri="{FF2B5EF4-FFF2-40B4-BE49-F238E27FC236}">
                <a16:creationId xmlns:a16="http://schemas.microsoft.com/office/drawing/2014/main" id="{B4937273-066D-FC3E-5DFE-E8F411934AC0}"/>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4260779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B8A5F-7F6F-7E9C-C6CC-DF178023B1A1}"/>
              </a:ext>
            </a:extLst>
          </p:cNvPr>
          <p:cNvSpPr>
            <a:spLocks noGrp="1"/>
          </p:cNvSpPr>
          <p:nvPr>
            <p:ph type="title"/>
          </p:nvPr>
        </p:nvSpPr>
        <p:spPr>
          <a:xfrm>
            <a:off x="706582" y="552088"/>
            <a:ext cx="9684327" cy="1325563"/>
          </a:xfrm>
        </p:spPr>
        <p:txBody>
          <a:bodyPr/>
          <a:lstStyle/>
          <a:p>
            <a:pPr marL="0" indent="0"/>
            <a:r>
              <a:rPr lang="en-US" sz="4400" dirty="0"/>
              <a:t>Device Identifier (DI) Portion of UDI in Claims</a:t>
            </a:r>
            <a:br>
              <a:rPr lang="en-US" sz="4400" dirty="0"/>
            </a:br>
            <a:endParaRPr lang="en-US" dirty="0"/>
          </a:p>
        </p:txBody>
      </p:sp>
      <p:sp>
        <p:nvSpPr>
          <p:cNvPr id="3" name="Content Placeholder 2">
            <a:extLst>
              <a:ext uri="{FF2B5EF4-FFF2-40B4-BE49-F238E27FC236}">
                <a16:creationId xmlns:a16="http://schemas.microsoft.com/office/drawing/2014/main" id="{78F3E359-C76E-2BB4-43AC-05D30BAE724B}"/>
              </a:ext>
            </a:extLst>
          </p:cNvPr>
          <p:cNvSpPr>
            <a:spLocks noGrp="1"/>
          </p:cNvSpPr>
          <p:nvPr>
            <p:ph idx="1"/>
          </p:nvPr>
        </p:nvSpPr>
        <p:spPr>
          <a:xfrm>
            <a:off x="706582" y="2285678"/>
            <a:ext cx="10647218" cy="4209618"/>
          </a:xfrm>
        </p:spPr>
        <p:txBody>
          <a:bodyPr/>
          <a:lstStyle/>
          <a:p>
            <a:pPr marL="0" indent="0">
              <a:buNone/>
            </a:pPr>
            <a:r>
              <a:rPr lang="en-US" dirty="0"/>
              <a:t>The Committee encourages FDA review of stakeholder comment letters and testimony to identify concerns submitted to NCVHS regarding the collection of UDI codes.</a:t>
            </a:r>
          </a:p>
          <a:p>
            <a:endParaRPr lang="en-US" dirty="0"/>
          </a:p>
        </p:txBody>
      </p:sp>
      <p:sp>
        <p:nvSpPr>
          <p:cNvPr id="4" name="Slide Number Placeholder 3">
            <a:extLst>
              <a:ext uri="{FF2B5EF4-FFF2-40B4-BE49-F238E27FC236}">
                <a16:creationId xmlns:a16="http://schemas.microsoft.com/office/drawing/2014/main" id="{B4937273-066D-FC3E-5DFE-E8F411934AC0}"/>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6446144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1F923-A157-B2E3-D1E2-3AA010923FAE}"/>
              </a:ext>
            </a:extLst>
          </p:cNvPr>
          <p:cNvSpPr>
            <a:spLocks noGrp="1"/>
          </p:cNvSpPr>
          <p:nvPr>
            <p:ph type="title"/>
          </p:nvPr>
        </p:nvSpPr>
        <p:spPr>
          <a:xfrm>
            <a:off x="738805" y="320675"/>
            <a:ext cx="9755909" cy="1325563"/>
          </a:xfrm>
        </p:spPr>
        <p:txBody>
          <a:bodyPr/>
          <a:lstStyle/>
          <a:p>
            <a:r>
              <a:rPr lang="en-US" dirty="0"/>
              <a:t>Appendices A, B and C</a:t>
            </a:r>
            <a:endParaRPr lang="en-US" sz="2000" dirty="0"/>
          </a:p>
        </p:txBody>
      </p:sp>
      <p:sp>
        <p:nvSpPr>
          <p:cNvPr id="3" name="Content Placeholder 2">
            <a:extLst>
              <a:ext uri="{FF2B5EF4-FFF2-40B4-BE49-F238E27FC236}">
                <a16:creationId xmlns:a16="http://schemas.microsoft.com/office/drawing/2014/main" id="{B8605DF2-491D-8E45-FA9B-80E10ADEE488}"/>
              </a:ext>
            </a:extLst>
          </p:cNvPr>
          <p:cNvSpPr>
            <a:spLocks noGrp="1"/>
          </p:cNvSpPr>
          <p:nvPr>
            <p:ph idx="1"/>
          </p:nvPr>
        </p:nvSpPr>
        <p:spPr>
          <a:xfrm>
            <a:off x="831272" y="1825625"/>
            <a:ext cx="11065656" cy="4351338"/>
          </a:xfrm>
        </p:spPr>
        <p:txBody>
          <a:bodyPr/>
          <a:lstStyle/>
          <a:p>
            <a:pPr marL="0" indent="0">
              <a:buNone/>
            </a:pPr>
            <a:r>
              <a:rPr lang="en-US" b="1" dirty="0"/>
              <a:t>Appendix A: Rationale for Recommendations </a:t>
            </a:r>
          </a:p>
          <a:p>
            <a:r>
              <a:rPr lang="en-US" sz="2400" dirty="0"/>
              <a:t>Selected Excerpts for Recommendations </a:t>
            </a:r>
          </a:p>
          <a:p>
            <a:r>
              <a:rPr lang="en-US" sz="2400" dirty="0"/>
              <a:t>Selected Excerpts from Oral Testimony</a:t>
            </a:r>
          </a:p>
          <a:p>
            <a:r>
              <a:rPr lang="en-US" sz="2400" dirty="0"/>
              <a:t>More Detailed Rationale for each Recommendation </a:t>
            </a:r>
          </a:p>
          <a:p>
            <a:endParaRPr lang="en-US" sz="2400" dirty="0"/>
          </a:p>
          <a:p>
            <a:pPr marL="0" indent="0">
              <a:buNone/>
            </a:pPr>
            <a:r>
              <a:rPr lang="en-US" b="1" dirty="0"/>
              <a:t>Appendix B:  Additional NCVHS Comments Regarding the X12 Proposal</a:t>
            </a:r>
          </a:p>
          <a:p>
            <a:r>
              <a:rPr lang="en-US" sz="2400" dirty="0">
                <a:effectLst/>
                <a:ea typeface="Calibri" panose="020F0502020204030204" pitchFamily="34" charset="0"/>
                <a:cs typeface="Times New Roman" panose="02020603050405020304" pitchFamily="18" charset="0"/>
              </a:rPr>
              <a:t>Virtual Credit Cards</a:t>
            </a:r>
          </a:p>
          <a:p>
            <a:r>
              <a:rPr lang="en-US" sz="2400" dirty="0">
                <a:effectLst/>
                <a:ea typeface="Calibri" panose="020F0502020204030204" pitchFamily="34" charset="0"/>
                <a:cs typeface="Times New Roman" panose="02020603050405020304" pitchFamily="18" charset="0"/>
              </a:rPr>
              <a:t>Device Identifier (DI) portion of UDI in claims</a:t>
            </a:r>
          </a:p>
          <a:p>
            <a:pPr marL="0" marR="0">
              <a:lnSpc>
                <a:spcPct val="107000"/>
              </a:lnSpc>
              <a:spcBef>
                <a:spcPts val="0"/>
              </a:spcBef>
              <a:spcAft>
                <a:spcPts val="0"/>
              </a:spcAft>
            </a:pPr>
            <a:endParaRPr lang="en-US" sz="2200" dirty="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Bef>
                <a:spcPts val="0"/>
              </a:spcBef>
              <a:spcAft>
                <a:spcPts val="0"/>
              </a:spcAft>
              <a:buNone/>
            </a:pPr>
            <a:r>
              <a:rPr lang="en-US" b="1" dirty="0"/>
              <a:t>Appendix C:  Copy of X12 Request Letter to NCVHS</a:t>
            </a:r>
          </a:p>
          <a:p>
            <a:pPr marL="0" marR="0" indent="0">
              <a:lnSpc>
                <a:spcPct val="107000"/>
              </a:lnSpc>
              <a:spcBef>
                <a:spcPts val="0"/>
              </a:spcBef>
              <a:spcAft>
                <a:spcPts val="0"/>
              </a:spcAft>
              <a:buNone/>
            </a:pP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200" dirty="0"/>
          </a:p>
          <a:p>
            <a:pPr lvl="1"/>
            <a:endParaRPr lang="en-US" sz="2800" dirty="0"/>
          </a:p>
          <a:p>
            <a:pPr marL="457200" lvl="1" indent="0">
              <a:buNone/>
            </a:pPr>
            <a:endParaRPr lang="en-US" sz="2800" dirty="0"/>
          </a:p>
        </p:txBody>
      </p:sp>
      <p:sp>
        <p:nvSpPr>
          <p:cNvPr id="5" name="Slide Number Placeholder 4">
            <a:extLst>
              <a:ext uri="{FF2B5EF4-FFF2-40B4-BE49-F238E27FC236}">
                <a16:creationId xmlns:a16="http://schemas.microsoft.com/office/drawing/2014/main" id="{D430B58D-F4B6-6F15-50EF-A0B339B34989}"/>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42942467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8AED4-E172-539B-597C-672185627E82}"/>
              </a:ext>
            </a:extLst>
          </p:cNvPr>
          <p:cNvSpPr>
            <a:spLocks noGrp="1"/>
          </p:cNvSpPr>
          <p:nvPr>
            <p:ph type="title"/>
          </p:nvPr>
        </p:nvSpPr>
        <p:spPr/>
        <p:txBody>
          <a:bodyPr/>
          <a:lstStyle/>
          <a:p>
            <a:r>
              <a:rPr lang="en-US" dirty="0"/>
              <a:t>Thank you</a:t>
            </a:r>
          </a:p>
        </p:txBody>
      </p:sp>
      <p:graphicFrame>
        <p:nvGraphicFramePr>
          <p:cNvPr id="6" name="Content Placeholder 2">
            <a:extLst>
              <a:ext uri="{FF2B5EF4-FFF2-40B4-BE49-F238E27FC236}">
                <a16:creationId xmlns:a16="http://schemas.microsoft.com/office/drawing/2014/main" id="{D5041683-EE35-84B2-3E53-412934B7A20D}"/>
              </a:ext>
            </a:extLst>
          </p:cNvPr>
          <p:cNvGraphicFramePr>
            <a:graphicFrameLocks noGrp="1"/>
          </p:cNvGraphicFramePr>
          <p:nvPr>
            <p:ph idx="1"/>
          </p:nvPr>
        </p:nvGraphicFramePr>
        <p:xfrm>
          <a:off x="838200" y="1825625"/>
          <a:ext cx="10896600" cy="32338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17A410CC-E72D-0BAF-8377-7B7A99A56BBC}"/>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
        <p:nvSpPr>
          <p:cNvPr id="5" name="TextBox 4">
            <a:extLst>
              <a:ext uri="{FF2B5EF4-FFF2-40B4-BE49-F238E27FC236}">
                <a16:creationId xmlns:a16="http://schemas.microsoft.com/office/drawing/2014/main" id="{4FDFCDAF-7709-AB30-EE55-E02CB0DFECC1}"/>
              </a:ext>
            </a:extLst>
          </p:cNvPr>
          <p:cNvSpPr txBox="1"/>
          <p:nvPr/>
        </p:nvSpPr>
        <p:spPr>
          <a:xfrm>
            <a:off x="838200" y="5059482"/>
            <a:ext cx="10896600" cy="1661993"/>
          </a:xfrm>
          <a:prstGeom prst="rect">
            <a:avLst/>
          </a:prstGeom>
          <a:noFill/>
          <a:ln w="38100">
            <a:solidFill>
              <a:schemeClr val="accent1"/>
            </a:solidFill>
          </a:ln>
        </p:spPr>
        <p:txBody>
          <a:bodyPr wrap="square" rtlCol="0">
            <a:spAutoFit/>
          </a:bodyPr>
          <a:lstStyle/>
          <a:p>
            <a:pPr algn="ctr"/>
            <a:r>
              <a:rPr lang="en-US" sz="2800" dirty="0"/>
              <a:t>Your responsiveness allowed the Standard Subcommittee to thoughtfully review and incorporate many of your recommendations into this letter to expedite approval.</a:t>
            </a:r>
          </a:p>
          <a:p>
            <a:endParaRPr lang="en-US" dirty="0"/>
          </a:p>
        </p:txBody>
      </p:sp>
    </p:spTree>
    <p:extLst>
      <p:ext uri="{BB962C8B-B14F-4D97-AF65-F5344CB8AC3E}">
        <p14:creationId xmlns:p14="http://schemas.microsoft.com/office/powerpoint/2010/main" val="12308493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6D076-288A-5DEB-5FC0-7A7DFA94CB71}"/>
              </a:ext>
            </a:extLst>
          </p:cNvPr>
          <p:cNvSpPr>
            <a:spLocks noGrp="1"/>
          </p:cNvSpPr>
          <p:nvPr>
            <p:ph type="title"/>
          </p:nvPr>
        </p:nvSpPr>
        <p:spPr>
          <a:xfrm>
            <a:off x="838200" y="213985"/>
            <a:ext cx="9416683" cy="1325563"/>
          </a:xfrm>
        </p:spPr>
        <p:txBody>
          <a:bodyPr/>
          <a:lstStyle/>
          <a:p>
            <a:r>
              <a:rPr lang="en-US" dirty="0"/>
              <a:t>NCVHS Resources</a:t>
            </a:r>
          </a:p>
        </p:txBody>
      </p:sp>
      <p:sp>
        <p:nvSpPr>
          <p:cNvPr id="3" name="Content Placeholder 2">
            <a:extLst>
              <a:ext uri="{FF2B5EF4-FFF2-40B4-BE49-F238E27FC236}">
                <a16:creationId xmlns:a16="http://schemas.microsoft.com/office/drawing/2014/main" id="{D16F0A27-3821-D131-4732-D4533B6E4ADB}"/>
              </a:ext>
            </a:extLst>
          </p:cNvPr>
          <p:cNvSpPr>
            <a:spLocks noGrp="1"/>
          </p:cNvSpPr>
          <p:nvPr>
            <p:ph idx="1"/>
          </p:nvPr>
        </p:nvSpPr>
        <p:spPr/>
        <p:txBody>
          <a:bodyPr/>
          <a:lstStyle/>
          <a:p>
            <a:pPr marL="0" indent="0">
              <a:buNone/>
            </a:pPr>
            <a:r>
              <a:rPr lang="en-US" sz="4000" b="1" dirty="0"/>
              <a:t>Main site for meetings, letters and reports: </a:t>
            </a:r>
            <a:r>
              <a:rPr lang="en-US" sz="3600" b="1" u="sng" dirty="0">
                <a:solidFill>
                  <a:schemeClr val="tx2"/>
                </a:solidFill>
                <a:effectLst/>
                <a:latin typeface="Calibri" panose="020F0502020204030204" pitchFamily="34" charset="0"/>
                <a:ea typeface="Times New Roman" panose="02020603050405020304" pitchFamily="18" charset="0"/>
                <a:hlinkClick r:id="rId2">
                  <a:extLst>
                    <a:ext uri="{A12FA001-AC4F-418D-AE19-62706E023703}">
                      <ahyp:hlinkClr xmlns:ahyp="http://schemas.microsoft.com/office/drawing/2018/hyperlinkcolor" val="tx"/>
                    </a:ext>
                  </a:extLst>
                </a:hlinkClick>
              </a:rPr>
              <a:t>https://ncvhs.hhs.gov/</a:t>
            </a:r>
            <a:r>
              <a:rPr lang="en-US" sz="3600" b="1" dirty="0">
                <a:solidFill>
                  <a:schemeClr val="tx2"/>
                </a:solidFill>
                <a:effectLst/>
                <a:latin typeface="Calibri" panose="020F0502020204030204" pitchFamily="34" charset="0"/>
                <a:ea typeface="Times New Roman" panose="02020603050405020304" pitchFamily="18" charset="0"/>
              </a:rPr>
              <a:t>  </a:t>
            </a:r>
            <a:endParaRPr lang="en-US" sz="4000" b="1" i="1" dirty="0">
              <a:solidFill>
                <a:schemeClr val="tx2"/>
              </a:solidFill>
            </a:endParaRPr>
          </a:p>
          <a:p>
            <a:pPr lvl="1"/>
            <a:r>
              <a:rPr lang="en-US" sz="2800" dirty="0"/>
              <a:t>Calendars and Agendas</a:t>
            </a:r>
          </a:p>
          <a:p>
            <a:pPr lvl="1"/>
            <a:r>
              <a:rPr lang="en-US" sz="2800" dirty="0"/>
              <a:t>Membership and Committees</a:t>
            </a:r>
          </a:p>
          <a:p>
            <a:pPr lvl="1"/>
            <a:r>
              <a:rPr lang="en-US" sz="2800" dirty="0"/>
              <a:t>Recommendations</a:t>
            </a:r>
          </a:p>
          <a:p>
            <a:pPr lvl="1"/>
            <a:r>
              <a:rPr lang="en-US" sz="2800" dirty="0"/>
              <a:t>Reports</a:t>
            </a:r>
          </a:p>
          <a:p>
            <a:pPr lvl="1"/>
            <a:r>
              <a:rPr lang="en-US" sz="2800" dirty="0"/>
              <a:t>Meeting Summaries, Recordings and Transcripts</a:t>
            </a:r>
          </a:p>
          <a:p>
            <a:pPr lvl="1"/>
            <a:r>
              <a:rPr lang="en-US" sz="2800" dirty="0"/>
              <a:t>Responses from HHS</a:t>
            </a:r>
          </a:p>
          <a:p>
            <a:pPr lvl="1"/>
            <a:endParaRPr lang="en-US" dirty="0"/>
          </a:p>
          <a:p>
            <a:endParaRPr lang="en-US" dirty="0"/>
          </a:p>
        </p:txBody>
      </p:sp>
      <p:sp>
        <p:nvSpPr>
          <p:cNvPr id="4" name="Slide Number Placeholder 3">
            <a:extLst>
              <a:ext uri="{FF2B5EF4-FFF2-40B4-BE49-F238E27FC236}">
                <a16:creationId xmlns:a16="http://schemas.microsoft.com/office/drawing/2014/main" id="{58B89B71-203F-E135-11F0-DB61DE5A8F7D}"/>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365835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1F923-A157-B2E3-D1E2-3AA010923FAE}"/>
              </a:ext>
            </a:extLst>
          </p:cNvPr>
          <p:cNvSpPr>
            <a:spLocks noGrp="1"/>
          </p:cNvSpPr>
          <p:nvPr>
            <p:ph type="title"/>
          </p:nvPr>
        </p:nvSpPr>
        <p:spPr>
          <a:xfrm>
            <a:off x="416960" y="314324"/>
            <a:ext cx="10515600" cy="1325563"/>
          </a:xfrm>
        </p:spPr>
        <p:txBody>
          <a:bodyPr/>
          <a:lstStyle/>
          <a:p>
            <a:r>
              <a:rPr lang="en-US" dirty="0"/>
              <a:t>Objectives for Full Committee Meeting</a:t>
            </a:r>
          </a:p>
        </p:txBody>
      </p:sp>
      <p:sp>
        <p:nvSpPr>
          <p:cNvPr id="3" name="Content Placeholder 2">
            <a:extLst>
              <a:ext uri="{FF2B5EF4-FFF2-40B4-BE49-F238E27FC236}">
                <a16:creationId xmlns:a16="http://schemas.microsoft.com/office/drawing/2014/main" id="{B8605DF2-491D-8E45-FA9B-80E10ADEE488}"/>
              </a:ext>
            </a:extLst>
          </p:cNvPr>
          <p:cNvSpPr>
            <a:spLocks noGrp="1"/>
          </p:cNvSpPr>
          <p:nvPr>
            <p:ph idx="1"/>
          </p:nvPr>
        </p:nvSpPr>
        <p:spPr>
          <a:xfrm>
            <a:off x="330200" y="2005012"/>
            <a:ext cx="10515600" cy="4351338"/>
          </a:xfrm>
        </p:spPr>
        <p:txBody>
          <a:bodyPr/>
          <a:lstStyle/>
          <a:p>
            <a:pPr marL="971550" lvl="1" indent="-514350">
              <a:buAutoNum type="arabicPeriod"/>
            </a:pPr>
            <a:r>
              <a:rPr lang="en-US" sz="2600" dirty="0"/>
              <a:t>Describe a proposal from X12 for NCVHS to recommend that HHS adopt an updated version of the standard under HIPAA </a:t>
            </a:r>
          </a:p>
          <a:p>
            <a:pPr marL="971550" lvl="1" indent="-514350">
              <a:buAutoNum type="arabicPeriod"/>
            </a:pPr>
            <a:r>
              <a:rPr lang="en-US" sz="2600" dirty="0"/>
              <a:t>Explain the review process followed by the Subcommittee on Standards to review the X12 proposal</a:t>
            </a:r>
          </a:p>
          <a:p>
            <a:pPr marL="971550" lvl="1" indent="-514350">
              <a:buAutoNum type="arabicPeriod"/>
            </a:pPr>
            <a:r>
              <a:rPr lang="en-US" sz="2600" dirty="0"/>
              <a:t>Review the NCVHS recommendation letter to HHS</a:t>
            </a:r>
          </a:p>
          <a:p>
            <a:pPr marL="971550" lvl="1" indent="-514350">
              <a:buAutoNum type="arabicPeriod"/>
            </a:pPr>
            <a:r>
              <a:rPr lang="en-US" sz="2600" dirty="0"/>
              <a:t>Receive Full Committee approval to submit the letter to HHS </a:t>
            </a:r>
          </a:p>
          <a:p>
            <a:pPr marL="457200" lvl="1" indent="0">
              <a:buNone/>
            </a:pPr>
            <a:endParaRPr lang="en-US" dirty="0"/>
          </a:p>
        </p:txBody>
      </p:sp>
      <p:sp>
        <p:nvSpPr>
          <p:cNvPr id="5" name="Slide Number Placeholder 4">
            <a:extLst>
              <a:ext uri="{FF2B5EF4-FFF2-40B4-BE49-F238E27FC236}">
                <a16:creationId xmlns:a16="http://schemas.microsoft.com/office/drawing/2014/main" id="{D430B58D-F4B6-6F15-50EF-A0B339B34989}"/>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266083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1F923-A157-B2E3-D1E2-3AA010923FAE}"/>
              </a:ext>
            </a:extLst>
          </p:cNvPr>
          <p:cNvSpPr>
            <a:spLocks noGrp="1"/>
          </p:cNvSpPr>
          <p:nvPr>
            <p:ph type="title"/>
          </p:nvPr>
        </p:nvSpPr>
        <p:spPr>
          <a:xfrm>
            <a:off x="200347" y="206428"/>
            <a:ext cx="10896600" cy="1325563"/>
          </a:xfrm>
        </p:spPr>
        <p:txBody>
          <a:bodyPr/>
          <a:lstStyle/>
          <a:p>
            <a:r>
              <a:rPr lang="en-US" dirty="0"/>
              <a:t>NCVHS Role Related to HIPAA Standards </a:t>
            </a:r>
          </a:p>
        </p:txBody>
      </p:sp>
      <p:sp>
        <p:nvSpPr>
          <p:cNvPr id="3" name="Content Placeholder 2">
            <a:extLst>
              <a:ext uri="{FF2B5EF4-FFF2-40B4-BE49-F238E27FC236}">
                <a16:creationId xmlns:a16="http://schemas.microsoft.com/office/drawing/2014/main" id="{B8605DF2-491D-8E45-FA9B-80E10ADEE488}"/>
              </a:ext>
            </a:extLst>
          </p:cNvPr>
          <p:cNvSpPr>
            <a:spLocks noGrp="1"/>
          </p:cNvSpPr>
          <p:nvPr>
            <p:ph idx="1"/>
          </p:nvPr>
        </p:nvSpPr>
        <p:spPr>
          <a:xfrm>
            <a:off x="0" y="1531991"/>
            <a:ext cx="11554691" cy="4351338"/>
          </a:xfrm>
        </p:spPr>
        <p:txBody>
          <a:bodyPr/>
          <a:lstStyle/>
          <a:p>
            <a:pPr lvl="1"/>
            <a:endParaRPr lang="en-US" dirty="0"/>
          </a:p>
          <a:p>
            <a:pPr lvl="1"/>
            <a:r>
              <a:rPr lang="en-US" sz="2600" dirty="0"/>
              <a:t>Receive requests for new or updated standards from Standards Development Organizations (SDOs) </a:t>
            </a:r>
          </a:p>
          <a:p>
            <a:pPr lvl="1"/>
            <a:r>
              <a:rPr lang="en-US" sz="2600" dirty="0"/>
              <a:t>Receive input on SDO requests from the Designated Standards Maintenance Organizations (DSMOs), i.e., ADA, HL7, NCPDP, NUBC, NUCC, and X12</a:t>
            </a:r>
          </a:p>
          <a:p>
            <a:pPr lvl="1"/>
            <a:r>
              <a:rPr lang="en-US" sz="2600" dirty="0"/>
              <a:t>Obtain industry and public input</a:t>
            </a:r>
          </a:p>
          <a:p>
            <a:pPr lvl="1"/>
            <a:r>
              <a:rPr lang="en-US" sz="2600" dirty="0"/>
              <a:t>Determine whether the requested updates meet the requirements of HIPAA Administrative Simplification, as amended, for efficiency, effectiveness, cost/value, etc.</a:t>
            </a:r>
          </a:p>
          <a:p>
            <a:pPr lvl="1"/>
            <a:r>
              <a:rPr lang="en-US" sz="2600" dirty="0"/>
              <a:t>Make recommendation(s) to the Secretary of HHS</a:t>
            </a:r>
          </a:p>
        </p:txBody>
      </p:sp>
      <p:sp>
        <p:nvSpPr>
          <p:cNvPr id="5" name="Slide Number Placeholder 4">
            <a:extLst>
              <a:ext uri="{FF2B5EF4-FFF2-40B4-BE49-F238E27FC236}">
                <a16:creationId xmlns:a16="http://schemas.microsoft.com/office/drawing/2014/main" id="{D430B58D-F4B6-6F15-50EF-A0B339B34989}"/>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213929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8C1EC-336B-F9E3-D6DA-51B3D7D18027}"/>
              </a:ext>
            </a:extLst>
          </p:cNvPr>
          <p:cNvSpPr>
            <a:spLocks noGrp="1"/>
          </p:cNvSpPr>
          <p:nvPr>
            <p:ph type="title"/>
          </p:nvPr>
        </p:nvSpPr>
        <p:spPr>
          <a:xfrm>
            <a:off x="256856" y="198871"/>
            <a:ext cx="10983930" cy="1325563"/>
          </a:xfrm>
        </p:spPr>
        <p:txBody>
          <a:bodyPr/>
          <a:lstStyle/>
          <a:p>
            <a:r>
              <a:rPr lang="en-US" sz="4000" dirty="0"/>
              <a:t>X12 Request to Update HIPAA Transactions</a:t>
            </a:r>
          </a:p>
        </p:txBody>
      </p:sp>
      <p:sp>
        <p:nvSpPr>
          <p:cNvPr id="3" name="Content Placeholder 2">
            <a:extLst>
              <a:ext uri="{FF2B5EF4-FFF2-40B4-BE49-F238E27FC236}">
                <a16:creationId xmlns:a16="http://schemas.microsoft.com/office/drawing/2014/main" id="{E64538F3-16DC-8BC9-9312-C4ED04E0C2DC}"/>
              </a:ext>
            </a:extLst>
          </p:cNvPr>
          <p:cNvSpPr>
            <a:spLocks noGrp="1"/>
          </p:cNvSpPr>
          <p:nvPr>
            <p:ph idx="1"/>
          </p:nvPr>
        </p:nvSpPr>
        <p:spPr>
          <a:xfrm>
            <a:off x="564823" y="1775201"/>
            <a:ext cx="11350086" cy="4763711"/>
          </a:xfrm>
        </p:spPr>
        <p:txBody>
          <a:bodyPr/>
          <a:lstStyle/>
          <a:p>
            <a:r>
              <a:rPr lang="en-US" sz="2600" dirty="0"/>
              <a:t>X12 requested</a:t>
            </a:r>
            <a:r>
              <a:rPr lang="en-US" sz="2600" baseline="30000" dirty="0"/>
              <a:t>1</a:t>
            </a:r>
            <a:r>
              <a:rPr lang="en-US" sz="2600" dirty="0"/>
              <a:t> NCVHS review of 4 updated transaction implementation guides:</a:t>
            </a:r>
          </a:p>
          <a:p>
            <a:pPr lvl="1"/>
            <a:r>
              <a:rPr lang="en-US" b="1" dirty="0"/>
              <a:t>Claims</a:t>
            </a:r>
            <a:r>
              <a:rPr lang="en-US" dirty="0"/>
              <a:t> (837 Professional, Institutional and Dental)</a:t>
            </a:r>
          </a:p>
          <a:p>
            <a:pPr lvl="2"/>
            <a:r>
              <a:rPr lang="en-US" dirty="0"/>
              <a:t>2022 CAQH Index adoption rates: 97% (Medical) and 86% (Dental)</a:t>
            </a:r>
          </a:p>
          <a:p>
            <a:pPr lvl="2"/>
            <a:r>
              <a:rPr lang="en-US" sz="1600" dirty="0"/>
              <a:t>008020X323 Health Care Claim: Professional (837) 		 		</a:t>
            </a:r>
          </a:p>
          <a:p>
            <a:pPr lvl="2"/>
            <a:r>
              <a:rPr lang="en-US" sz="1600" dirty="0"/>
              <a:t>008020X324 Health Care Claim: Institutional (837) 			 	</a:t>
            </a:r>
          </a:p>
          <a:p>
            <a:pPr lvl="2"/>
            <a:r>
              <a:rPr lang="en-US" sz="1600" dirty="0"/>
              <a:t>008020X325 Health Care Claim: Dental (837) </a:t>
            </a:r>
            <a:r>
              <a:rPr lang="en-US" dirty="0"/>
              <a:t>			 	   </a:t>
            </a:r>
          </a:p>
          <a:p>
            <a:pPr lvl="1"/>
            <a:r>
              <a:rPr lang="en-US" b="1" dirty="0"/>
              <a:t>Payment/Remittance Advice </a:t>
            </a:r>
            <a:r>
              <a:rPr lang="en-US" dirty="0"/>
              <a:t>(835)</a:t>
            </a:r>
          </a:p>
          <a:p>
            <a:pPr lvl="2"/>
            <a:r>
              <a:rPr lang="en-US" dirty="0"/>
              <a:t>2022 CAQH Index adoption rates: 83% (Medical) and 36% (Dental)	</a:t>
            </a:r>
          </a:p>
          <a:p>
            <a:pPr lvl="2"/>
            <a:r>
              <a:rPr lang="en-US" sz="1600" dirty="0"/>
              <a:t>008020X322 Health Care Claim Payment/Advice (835) </a:t>
            </a:r>
          </a:p>
          <a:p>
            <a:r>
              <a:rPr lang="en-US" sz="2600" dirty="0"/>
              <a:t>Move from Version 005010</a:t>
            </a:r>
            <a:r>
              <a:rPr lang="en-US" sz="2600" i="1" dirty="0"/>
              <a:t> </a:t>
            </a:r>
            <a:r>
              <a:rPr lang="en-US" sz="2600" dirty="0"/>
              <a:t>to Version 008020 </a:t>
            </a:r>
          </a:p>
          <a:p>
            <a:pPr lvl="1"/>
            <a:r>
              <a:rPr lang="en-US" i="1" dirty="0"/>
              <a:t>5010 balloted by X12 2003; adopted under HIPAA 2009; implemented 2012</a:t>
            </a:r>
          </a:p>
          <a:p>
            <a:r>
              <a:rPr lang="en-US" sz="2600" dirty="0"/>
              <a:t>All other adopted transactions remain on version 5010</a:t>
            </a:r>
          </a:p>
          <a:p>
            <a:pPr marL="0" indent="0">
              <a:buNone/>
            </a:pPr>
            <a:r>
              <a:rPr lang="en-US" sz="1800" baseline="30000" dirty="0"/>
              <a:t>1</a:t>
            </a:r>
            <a:r>
              <a:rPr lang="en-US" sz="1800" dirty="0"/>
              <a:t>Letter to NCVHS from X12, June 7, 2022. </a:t>
            </a:r>
            <a:r>
              <a:rPr lang="en-US" sz="1800" dirty="0">
                <a:solidFill>
                  <a:srgbClr val="7030A0"/>
                </a:solidFill>
                <a:hlinkClick r:id="rId3">
                  <a:extLst>
                    <a:ext uri="{A12FA001-AC4F-418D-AE19-62706E023703}">
                      <ahyp:hlinkClr xmlns:ahyp="http://schemas.microsoft.com/office/drawing/2018/hyperlinkcolor" val="tx"/>
                    </a:ext>
                  </a:extLst>
                </a:hlinkClick>
              </a:rPr>
              <a:t>https://ncvhs.hhs.gov/wp-content/uploads/2022/09/X12-Request-for-review-of-8020-transactions-060822-to-NCVHS-508.pdf</a:t>
            </a:r>
            <a:endParaRPr lang="en-US" sz="1800" dirty="0">
              <a:solidFill>
                <a:srgbClr val="7030A0"/>
              </a:solidFill>
            </a:endParaRPr>
          </a:p>
          <a:p>
            <a:pPr marL="0" indent="0">
              <a:buNone/>
            </a:pPr>
            <a:endParaRPr lang="en-US" sz="3200" i="1" baseline="30000" dirty="0"/>
          </a:p>
        </p:txBody>
      </p:sp>
      <p:sp>
        <p:nvSpPr>
          <p:cNvPr id="5" name="Slide Number Placeholder 4">
            <a:extLst>
              <a:ext uri="{FF2B5EF4-FFF2-40B4-BE49-F238E27FC236}">
                <a16:creationId xmlns:a16="http://schemas.microsoft.com/office/drawing/2014/main" id="{5CE5AD71-330D-CED3-83A1-778E853CE10E}"/>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2092631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5D9E4-443F-EF6F-BC33-BB7E5C3F566D}"/>
              </a:ext>
            </a:extLst>
          </p:cNvPr>
          <p:cNvSpPr>
            <a:spLocks noGrp="1"/>
          </p:cNvSpPr>
          <p:nvPr>
            <p:ph type="title"/>
          </p:nvPr>
        </p:nvSpPr>
        <p:spPr>
          <a:xfrm>
            <a:off x="387927" y="365125"/>
            <a:ext cx="10965873" cy="1325563"/>
          </a:xfrm>
        </p:spPr>
        <p:txBody>
          <a:bodyPr/>
          <a:lstStyle/>
          <a:p>
            <a:r>
              <a:rPr lang="en-US" dirty="0"/>
              <a:t>X12 Request</a:t>
            </a:r>
          </a:p>
        </p:txBody>
      </p:sp>
      <p:sp>
        <p:nvSpPr>
          <p:cNvPr id="3" name="Content Placeholder 2">
            <a:extLst>
              <a:ext uri="{FF2B5EF4-FFF2-40B4-BE49-F238E27FC236}">
                <a16:creationId xmlns:a16="http://schemas.microsoft.com/office/drawing/2014/main" id="{571FB0D8-AE86-3D17-A8F4-F566ABF7EECA}"/>
              </a:ext>
            </a:extLst>
          </p:cNvPr>
          <p:cNvSpPr>
            <a:spLocks noGrp="1"/>
          </p:cNvSpPr>
          <p:nvPr>
            <p:ph idx="1"/>
          </p:nvPr>
        </p:nvSpPr>
        <p:spPr>
          <a:xfrm>
            <a:off x="110837" y="1617554"/>
            <a:ext cx="11914908" cy="5103921"/>
          </a:xfrm>
        </p:spPr>
        <p:txBody>
          <a:bodyPr/>
          <a:lstStyle/>
          <a:p>
            <a:r>
              <a:rPr lang="en-US" sz="2300" dirty="0"/>
              <a:t>NCVHS evaluate version 008020 of the implementation guides. NCVHS recommends the upgraded versions for adoption.</a:t>
            </a:r>
          </a:p>
          <a:p>
            <a:r>
              <a:rPr lang="en-US" sz="2300" dirty="0"/>
              <a:t>Health and Human Services (HHS) use the 008020 versions for the initial steps of the Federal Rulemaking process. </a:t>
            </a:r>
          </a:p>
          <a:p>
            <a:r>
              <a:rPr lang="en-US" sz="2300" dirty="0"/>
              <a:t>When HHS is ready to issue a Notice of Proposed Rulemaking (NPRM) to gather public feedback, X12 will identify the most recently published version of the implementation guides and provide a list of any substantive revisions or additional functionality that has been added between the 008020 version and the most recently published version of the implementation guides. </a:t>
            </a:r>
          </a:p>
          <a:p>
            <a:r>
              <a:rPr lang="en-US" sz="2300" dirty="0"/>
              <a:t>HHS would then include the latest versions of the standard in the NPRM. This will ensure that the versions named in the NPRM and Final Rule processes reflect the most up-to-date requirements. </a:t>
            </a:r>
          </a:p>
          <a:p>
            <a:pPr marL="0" indent="0">
              <a:buNone/>
            </a:pPr>
            <a:endParaRPr lang="en-US" sz="2400" dirty="0"/>
          </a:p>
        </p:txBody>
      </p:sp>
      <p:sp>
        <p:nvSpPr>
          <p:cNvPr id="4" name="Slide Number Placeholder 3">
            <a:extLst>
              <a:ext uri="{FF2B5EF4-FFF2-40B4-BE49-F238E27FC236}">
                <a16:creationId xmlns:a16="http://schemas.microsoft.com/office/drawing/2014/main" id="{F1B57CE8-EAB1-C161-0E20-F1BD540A31FF}"/>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
        <p:nvSpPr>
          <p:cNvPr id="5" name="TextBox 4">
            <a:extLst>
              <a:ext uri="{FF2B5EF4-FFF2-40B4-BE49-F238E27FC236}">
                <a16:creationId xmlns:a16="http://schemas.microsoft.com/office/drawing/2014/main" id="{BC10C1BF-84AD-C2CB-027D-A4BB404BF6EE}"/>
              </a:ext>
            </a:extLst>
          </p:cNvPr>
          <p:cNvSpPr txBox="1"/>
          <p:nvPr/>
        </p:nvSpPr>
        <p:spPr>
          <a:xfrm>
            <a:off x="166255" y="5657671"/>
            <a:ext cx="11859490" cy="1107996"/>
          </a:xfrm>
          <a:prstGeom prst="rect">
            <a:avLst/>
          </a:prstGeom>
          <a:noFill/>
          <a:ln w="31750">
            <a:solidFill>
              <a:schemeClr val="accent1"/>
            </a:solidFill>
          </a:ln>
        </p:spPr>
        <p:txBody>
          <a:bodyPr wrap="square" rtlCol="0">
            <a:spAutoFit/>
          </a:bodyPr>
          <a:lstStyle/>
          <a:p>
            <a:r>
              <a:rPr lang="en-US" sz="2200" b="1" dirty="0">
                <a:solidFill>
                  <a:schemeClr val="accent2"/>
                </a:solidFill>
              </a:rPr>
              <a:t>NCVHS performed its due diligence on this request and was informed that CMS is held to the Administrative Procedure Act requirements, which would not allow the above process to be enacted.</a:t>
            </a:r>
          </a:p>
        </p:txBody>
      </p:sp>
    </p:spTree>
    <p:extLst>
      <p:ext uri="{BB962C8B-B14F-4D97-AF65-F5344CB8AC3E}">
        <p14:creationId xmlns:p14="http://schemas.microsoft.com/office/powerpoint/2010/main" val="3092398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1F923-A157-B2E3-D1E2-3AA010923FAE}"/>
              </a:ext>
            </a:extLst>
          </p:cNvPr>
          <p:cNvSpPr>
            <a:spLocks noGrp="1"/>
          </p:cNvSpPr>
          <p:nvPr>
            <p:ph type="title"/>
          </p:nvPr>
        </p:nvSpPr>
        <p:spPr>
          <a:xfrm>
            <a:off x="838200" y="198871"/>
            <a:ext cx="10515600" cy="1325563"/>
          </a:xfrm>
        </p:spPr>
        <p:txBody>
          <a:bodyPr/>
          <a:lstStyle/>
          <a:p>
            <a:r>
              <a:rPr lang="en-US" dirty="0"/>
              <a:t>NCVHS Steps for Evaluation of X12</a:t>
            </a:r>
          </a:p>
        </p:txBody>
      </p:sp>
      <p:sp>
        <p:nvSpPr>
          <p:cNvPr id="3" name="Content Placeholder 2">
            <a:extLst>
              <a:ext uri="{FF2B5EF4-FFF2-40B4-BE49-F238E27FC236}">
                <a16:creationId xmlns:a16="http://schemas.microsoft.com/office/drawing/2014/main" id="{B8605DF2-491D-8E45-FA9B-80E10ADEE488}"/>
              </a:ext>
            </a:extLst>
          </p:cNvPr>
          <p:cNvSpPr>
            <a:spLocks noGrp="1"/>
          </p:cNvSpPr>
          <p:nvPr>
            <p:ph idx="1"/>
          </p:nvPr>
        </p:nvSpPr>
        <p:spPr>
          <a:xfrm>
            <a:off x="838200" y="1825625"/>
            <a:ext cx="10515600" cy="4721090"/>
          </a:xfrm>
        </p:spPr>
        <p:txBody>
          <a:bodyPr/>
          <a:lstStyle/>
          <a:p>
            <a:r>
              <a:rPr lang="en-US" sz="2600" dirty="0"/>
              <a:t>August 2022 – Presentations from X12 to Subcommittee on Standards</a:t>
            </a:r>
          </a:p>
          <a:p>
            <a:r>
              <a:rPr lang="en-US" sz="2600" dirty="0"/>
              <a:t>Collaboration with WEDI</a:t>
            </a:r>
          </a:p>
          <a:p>
            <a:pPr lvl="1"/>
            <a:r>
              <a:rPr lang="en-US" sz="2600" dirty="0"/>
              <a:t>Survey &amp; Member Position Advisory (MPA) Groups</a:t>
            </a:r>
          </a:p>
          <a:p>
            <a:r>
              <a:rPr lang="en-US" sz="2600" dirty="0"/>
              <a:t>Consultative conversations with CMS OBRHI, CMS NSG and HHS ONC</a:t>
            </a:r>
            <a:r>
              <a:rPr lang="en-US" sz="2600" baseline="30000" dirty="0"/>
              <a:t>1</a:t>
            </a:r>
          </a:p>
          <a:p>
            <a:r>
              <a:rPr lang="en-US" sz="2600" dirty="0"/>
              <a:t>NCVHS hearing January 18, 2023 (virtual)</a:t>
            </a:r>
          </a:p>
          <a:p>
            <a:r>
              <a:rPr lang="en-US" sz="2600" dirty="0"/>
              <a:t>Reviewed RFC comments, hearing testimony and written comments.</a:t>
            </a:r>
          </a:p>
          <a:p>
            <a:endParaRPr lang="en-US" sz="2600" dirty="0"/>
          </a:p>
          <a:p>
            <a:pPr marL="0" indent="0">
              <a:buNone/>
            </a:pPr>
            <a:r>
              <a:rPr lang="en-US" sz="2000" baseline="30000" dirty="0"/>
              <a:t>1 </a:t>
            </a:r>
            <a:r>
              <a:rPr lang="en-US" sz="1700" i="1" dirty="0"/>
              <a:t>HHS/CMS Office of Burden Reduction and Health Informatics; HHS/CMS/OBRHI National Standards Group; HHS Office of the National Coordinator for Health Information Technology (ONC).</a:t>
            </a:r>
          </a:p>
        </p:txBody>
      </p:sp>
      <p:sp>
        <p:nvSpPr>
          <p:cNvPr id="5" name="Slide Number Placeholder 4">
            <a:extLst>
              <a:ext uri="{FF2B5EF4-FFF2-40B4-BE49-F238E27FC236}">
                <a16:creationId xmlns:a16="http://schemas.microsoft.com/office/drawing/2014/main" id="{D430B58D-F4B6-6F15-50EF-A0B339B34989}"/>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931314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1F923-A157-B2E3-D1E2-3AA010923FAE}"/>
              </a:ext>
            </a:extLst>
          </p:cNvPr>
          <p:cNvSpPr>
            <a:spLocks noGrp="1"/>
          </p:cNvSpPr>
          <p:nvPr>
            <p:ph type="title"/>
          </p:nvPr>
        </p:nvSpPr>
        <p:spPr>
          <a:xfrm>
            <a:off x="290945" y="206428"/>
            <a:ext cx="11062855" cy="1325563"/>
          </a:xfrm>
        </p:spPr>
        <p:txBody>
          <a:bodyPr/>
          <a:lstStyle/>
          <a:p>
            <a:r>
              <a:rPr lang="en-US" dirty="0"/>
              <a:t>NCVHS Evaluation</a:t>
            </a:r>
          </a:p>
        </p:txBody>
      </p:sp>
      <p:sp>
        <p:nvSpPr>
          <p:cNvPr id="3" name="Content Placeholder 2">
            <a:extLst>
              <a:ext uri="{FF2B5EF4-FFF2-40B4-BE49-F238E27FC236}">
                <a16:creationId xmlns:a16="http://schemas.microsoft.com/office/drawing/2014/main" id="{B8605DF2-491D-8E45-FA9B-80E10ADEE488}"/>
              </a:ext>
            </a:extLst>
          </p:cNvPr>
          <p:cNvSpPr>
            <a:spLocks noGrp="1"/>
          </p:cNvSpPr>
          <p:nvPr>
            <p:ph idx="1"/>
          </p:nvPr>
        </p:nvSpPr>
        <p:spPr>
          <a:xfrm>
            <a:off x="-235527" y="1490894"/>
            <a:ext cx="12247418" cy="5119581"/>
          </a:xfrm>
        </p:spPr>
        <p:txBody>
          <a:bodyPr/>
          <a:lstStyle/>
          <a:p>
            <a:pPr lvl="1"/>
            <a:r>
              <a:rPr lang="en-US" dirty="0"/>
              <a:t>Was there industry consensus around need for the proposed changes/updates to the currently adopted version</a:t>
            </a:r>
          </a:p>
          <a:p>
            <a:pPr lvl="1"/>
            <a:r>
              <a:rPr lang="en-US" dirty="0">
                <a:effectLst/>
                <a:ea typeface="Calibri" panose="020F0502020204030204" pitchFamily="34" charset="0"/>
              </a:rPr>
              <a:t>Was there sufficient cost and value data, and applicable use cases, along with identification of the burden, opportunity and efficiency for proposed standards upgrades</a:t>
            </a:r>
            <a:r>
              <a:rPr lang="en-US" dirty="0">
                <a:ea typeface="Calibri" panose="020F0502020204030204" pitchFamily="34" charset="0"/>
              </a:rPr>
              <a:t> to assess impact for implementation.</a:t>
            </a:r>
          </a:p>
          <a:p>
            <a:pPr lvl="1"/>
            <a:r>
              <a:rPr lang="en-US" dirty="0"/>
              <a:t>Was there availability of information to confirm backwards compatibility, since a subset of 008020 transactions versus the entire 008020 suite was proposed</a:t>
            </a:r>
            <a:r>
              <a:rPr lang="en-US" sz="2600" dirty="0"/>
              <a:t>. </a:t>
            </a:r>
          </a:p>
          <a:p>
            <a:pPr lvl="2"/>
            <a:r>
              <a:rPr lang="en-US" dirty="0"/>
              <a:t>Next subset proposed is version 008030 for three transactions (April 11, 2023)</a:t>
            </a:r>
          </a:p>
          <a:p>
            <a:pPr lvl="2"/>
            <a:r>
              <a:rPr lang="en-US" dirty="0"/>
              <a:t>Version 6020 is in the NPRM for health care claims and prior authorization attachments</a:t>
            </a:r>
          </a:p>
          <a:p>
            <a:pPr lvl="1"/>
            <a:r>
              <a:rPr lang="en-US" dirty="0"/>
              <a:t>How does the proposal address industry concerns that were expressed to NCVHS during its Predictability Roadmap and Convergence 2.0 projects?</a:t>
            </a:r>
          </a:p>
          <a:p>
            <a:pPr lvl="2"/>
            <a:r>
              <a:rPr lang="en-US" dirty="0"/>
              <a:t>Has pre-adoption testing of standards demonstrated sufficiency?</a:t>
            </a:r>
          </a:p>
          <a:p>
            <a:pPr lvl="2"/>
            <a:r>
              <a:rPr lang="en-US" dirty="0"/>
              <a:t>Consideration of burden on provider and health plan operations</a:t>
            </a:r>
          </a:p>
          <a:p>
            <a:pPr lvl="2"/>
            <a:r>
              <a:rPr lang="en-US" dirty="0"/>
              <a:t>Timing of implementation; ability to plan, budget and allocate resources</a:t>
            </a:r>
          </a:p>
          <a:p>
            <a:pPr lvl="1"/>
            <a:r>
              <a:rPr lang="en-US" dirty="0"/>
              <a:t>Does the X12 proposal further the objectives of HIPAA/ACA</a:t>
            </a:r>
          </a:p>
          <a:p>
            <a:endParaRPr lang="en-US" sz="2600" dirty="0"/>
          </a:p>
          <a:p>
            <a:pPr lvl="1"/>
            <a:endParaRPr lang="en-US" dirty="0"/>
          </a:p>
        </p:txBody>
      </p:sp>
      <p:sp>
        <p:nvSpPr>
          <p:cNvPr id="5" name="Slide Number Placeholder 4">
            <a:extLst>
              <a:ext uri="{FF2B5EF4-FFF2-40B4-BE49-F238E27FC236}">
                <a16:creationId xmlns:a16="http://schemas.microsoft.com/office/drawing/2014/main" id="{D430B58D-F4B6-6F15-50EF-A0B339B34989}"/>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7329592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1F923-A157-B2E3-D1E2-3AA010923FAE}"/>
              </a:ext>
            </a:extLst>
          </p:cNvPr>
          <p:cNvSpPr>
            <a:spLocks noGrp="1"/>
          </p:cNvSpPr>
          <p:nvPr>
            <p:ph type="title"/>
          </p:nvPr>
        </p:nvSpPr>
        <p:spPr>
          <a:xfrm>
            <a:off x="697709" y="348850"/>
            <a:ext cx="9755908" cy="1325563"/>
          </a:xfrm>
        </p:spPr>
        <p:txBody>
          <a:bodyPr/>
          <a:lstStyle/>
          <a:p>
            <a:r>
              <a:rPr lang="en-US" dirty="0"/>
              <a:t>NCVHS Recommendation</a:t>
            </a:r>
            <a:endParaRPr lang="en-US" sz="2000" dirty="0"/>
          </a:p>
        </p:txBody>
      </p:sp>
      <p:sp>
        <p:nvSpPr>
          <p:cNvPr id="3" name="Content Placeholder 2">
            <a:extLst>
              <a:ext uri="{FF2B5EF4-FFF2-40B4-BE49-F238E27FC236}">
                <a16:creationId xmlns:a16="http://schemas.microsoft.com/office/drawing/2014/main" id="{B8605DF2-491D-8E45-FA9B-80E10ADEE488}"/>
              </a:ext>
            </a:extLst>
          </p:cNvPr>
          <p:cNvSpPr>
            <a:spLocks noGrp="1"/>
          </p:cNvSpPr>
          <p:nvPr>
            <p:ph idx="1"/>
          </p:nvPr>
        </p:nvSpPr>
        <p:spPr>
          <a:xfrm>
            <a:off x="831273" y="1674414"/>
            <a:ext cx="10861964" cy="4681935"/>
          </a:xfrm>
        </p:spPr>
        <p:txBody>
          <a:bodyPr/>
          <a:lstStyle/>
          <a:p>
            <a:pPr marL="0" marR="0" lvl="0" indent="0">
              <a:lnSpc>
                <a:spcPct val="107000"/>
              </a:lnSpc>
              <a:spcBef>
                <a:spcPts val="0"/>
              </a:spcBef>
              <a:spcAft>
                <a:spcPts val="0"/>
              </a:spcAft>
              <a:buNone/>
            </a:pPr>
            <a:endParaRPr lang="en-US" sz="2600" b="1"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2600" b="1" dirty="0">
                <a:effectLst/>
                <a:ea typeface="Calibri" panose="020F0502020204030204" pitchFamily="34" charset="0"/>
                <a:cs typeface="Times New Roman" panose="02020603050405020304" pitchFamily="18" charset="0"/>
              </a:rPr>
              <a:t>NCVHS recommends that HHS not adopt the version 008020 update to the four specified transactions (i.e., Health Care Claim (Institutional, Professional and Dental) and the Claim/Remittance Advice) at this time.</a:t>
            </a:r>
          </a:p>
          <a:p>
            <a:pPr marL="0" marR="0" lvl="0" indent="0">
              <a:lnSpc>
                <a:spcPct val="107000"/>
              </a:lnSpc>
              <a:spcBef>
                <a:spcPts val="0"/>
              </a:spcBef>
              <a:spcAft>
                <a:spcPts val="0"/>
              </a:spcAft>
              <a:buNone/>
            </a:pPr>
            <a:endParaRPr lang="en-US" sz="2600" b="1" i="1" dirty="0">
              <a:solidFill>
                <a:srgbClr val="0563C1"/>
              </a:solidFill>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600" b="1" i="1" dirty="0">
              <a:solidFill>
                <a:srgbClr val="0563C1"/>
              </a:solidFill>
              <a:latin typeface="Times New Roman" panose="02020603050405020304" pitchFamily="18" charset="0"/>
              <a:ea typeface="Calibri" panose="020F0502020204030204" pitchFamily="34" charset="0"/>
              <a:cs typeface="Times New Roman" panose="02020603050405020304" pitchFamily="18" charset="0"/>
            </a:endParaRPr>
          </a:p>
          <a:p>
            <a:pPr marL="457200" lvl="1" indent="0">
              <a:buNone/>
            </a:pPr>
            <a:endParaRPr lang="en-US" dirty="0"/>
          </a:p>
          <a:p>
            <a:pPr marL="457200" lvl="1" indent="0">
              <a:buNone/>
            </a:pPr>
            <a:endParaRPr lang="en-US" sz="2800" dirty="0"/>
          </a:p>
        </p:txBody>
      </p:sp>
      <p:sp>
        <p:nvSpPr>
          <p:cNvPr id="5" name="Slide Number Placeholder 4">
            <a:extLst>
              <a:ext uri="{FF2B5EF4-FFF2-40B4-BE49-F238E27FC236}">
                <a16:creationId xmlns:a16="http://schemas.microsoft.com/office/drawing/2014/main" id="{D430B58D-F4B6-6F15-50EF-A0B339B34989}"/>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3356548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1F923-A157-B2E3-D1E2-3AA010923FAE}"/>
              </a:ext>
            </a:extLst>
          </p:cNvPr>
          <p:cNvSpPr>
            <a:spLocks noGrp="1"/>
          </p:cNvSpPr>
          <p:nvPr>
            <p:ph type="title"/>
          </p:nvPr>
        </p:nvSpPr>
        <p:spPr>
          <a:xfrm>
            <a:off x="559630" y="348852"/>
            <a:ext cx="9852890" cy="1325563"/>
          </a:xfrm>
        </p:spPr>
        <p:txBody>
          <a:bodyPr/>
          <a:lstStyle/>
          <a:p>
            <a:r>
              <a:rPr lang="en-US" dirty="0"/>
              <a:t>NCVHS Recommendation </a:t>
            </a:r>
            <a:r>
              <a:rPr lang="en-US" sz="3200" i="1" dirty="0"/>
              <a:t>continued</a:t>
            </a:r>
            <a:endParaRPr lang="en-US" sz="2000" i="1" dirty="0"/>
          </a:p>
        </p:txBody>
      </p:sp>
      <p:sp>
        <p:nvSpPr>
          <p:cNvPr id="3" name="Content Placeholder 2">
            <a:extLst>
              <a:ext uri="{FF2B5EF4-FFF2-40B4-BE49-F238E27FC236}">
                <a16:creationId xmlns:a16="http://schemas.microsoft.com/office/drawing/2014/main" id="{B8605DF2-491D-8E45-FA9B-80E10ADEE488}"/>
              </a:ext>
            </a:extLst>
          </p:cNvPr>
          <p:cNvSpPr>
            <a:spLocks noGrp="1"/>
          </p:cNvSpPr>
          <p:nvPr>
            <p:ph idx="1"/>
          </p:nvPr>
        </p:nvSpPr>
        <p:spPr>
          <a:xfrm>
            <a:off x="191163" y="1674415"/>
            <a:ext cx="11162637" cy="4351338"/>
          </a:xfrm>
        </p:spPr>
        <p:txBody>
          <a:bodyPr/>
          <a:lstStyle/>
          <a:p>
            <a:pPr lvl="1"/>
            <a:endParaRPr lang="en-US" sz="2800" dirty="0"/>
          </a:p>
          <a:p>
            <a:pPr marL="457200" lvl="1" indent="0">
              <a:buNone/>
            </a:pPr>
            <a:r>
              <a:rPr lang="en-US" sz="2800" dirty="0"/>
              <a:t>Adopting a subset of 008020 transactions versus the entire 008020 suite would result in multiple transaction versions (i.e., some 005010 and others 008020) with unknown compatibility issues, potentially causing disruption across industry trading partners. Evidence of the 008020’s backward compatibility to existing 005010 transactions is needed.</a:t>
            </a:r>
          </a:p>
          <a:p>
            <a:pPr marL="457200" lvl="1" indent="0">
              <a:buNone/>
            </a:pPr>
            <a:endParaRPr lang="en-US" sz="2800" dirty="0"/>
          </a:p>
          <a:p>
            <a:pPr marL="457200" lvl="1" indent="0">
              <a:buNone/>
            </a:pPr>
            <a:endParaRPr lang="en-US" sz="2800" dirty="0"/>
          </a:p>
        </p:txBody>
      </p:sp>
      <p:sp>
        <p:nvSpPr>
          <p:cNvPr id="5" name="Slide Number Placeholder 4">
            <a:extLst>
              <a:ext uri="{FF2B5EF4-FFF2-40B4-BE49-F238E27FC236}">
                <a16:creationId xmlns:a16="http://schemas.microsoft.com/office/drawing/2014/main" id="{D430B58D-F4B6-6F15-50EF-A0B339B34989}"/>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5884301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6_Office Theme">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8B5DB443B29734287CF79EFDDD58B6D" ma:contentTypeVersion="13" ma:contentTypeDescription="Create a new document." ma:contentTypeScope="" ma:versionID="d620d3a3a1f7ab09865841d7c0e08117">
  <xsd:schema xmlns:xsd="http://www.w3.org/2001/XMLSchema" xmlns:xs="http://www.w3.org/2001/XMLSchema" xmlns:p="http://schemas.microsoft.com/office/2006/metadata/properties" xmlns:ns2="bfc533d5-1885-4489-9c52-07570b638419" xmlns:ns3="72fea079-74f7-4372-97b8-750a8c0d9479" targetNamespace="http://schemas.microsoft.com/office/2006/metadata/properties" ma:root="true" ma:fieldsID="055e0e653c1b672cd1dfa9776a31c3da" ns2:_="" ns3:_="">
    <xsd:import namespace="bfc533d5-1885-4489-9c52-07570b638419"/>
    <xsd:import namespace="72fea079-74f7-4372-97b8-750a8c0d947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DateTaken" minOccurs="0"/>
                <xsd:element ref="ns2:MediaServiceLocation" minOccurs="0"/>
                <xsd:element ref="ns2:MediaServiceOCR" minOccurs="0"/>
                <xsd:element ref="ns2:MediaServiceAutoKeyPoints" minOccurs="0"/>
                <xsd:element ref="ns2:MediaServiceKeyPoints"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c533d5-1885-4489-9c52-07570b6384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2fea079-74f7-4372-97b8-750a8c0d947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364C161-E2D3-4620-B57E-5A42AD57F4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c533d5-1885-4489-9c52-07570b638419"/>
    <ds:schemaRef ds:uri="72fea079-74f7-4372-97b8-750a8c0d94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3F9AECD-0BAE-4B6C-BEA4-A7EF23172B65}">
  <ds:schemaRefs>
    <ds:schemaRef ds:uri="http://schemas.microsoft.com/sharepoint/v3/contenttype/forms"/>
  </ds:schemaRefs>
</ds:datastoreItem>
</file>

<file path=customXml/itemProps3.xml><?xml version="1.0" encoding="utf-8"?>
<ds:datastoreItem xmlns:ds="http://schemas.openxmlformats.org/officeDocument/2006/customXml" ds:itemID="{09DB7A76-DAED-4741-BCE4-71409207705D}">
  <ds:schemaRefs>
    <ds:schemaRef ds:uri="http://www.w3.org/XML/1998/namespace"/>
    <ds:schemaRef ds:uri="http://schemas.microsoft.com/office/2006/documentManagement/types"/>
    <ds:schemaRef ds:uri="http://purl.org/dc/terms/"/>
    <ds:schemaRef ds:uri="http://schemas.microsoft.com/office/infopath/2007/PartnerControls"/>
    <ds:schemaRef ds:uri="bfc533d5-1885-4489-9c52-07570b638419"/>
    <ds:schemaRef ds:uri="http://purl.org/dc/dcmitype/"/>
    <ds:schemaRef ds:uri="http://schemas.openxmlformats.org/package/2006/metadata/core-properties"/>
    <ds:schemaRef ds:uri="72fea079-74f7-4372-97b8-750a8c0d9479"/>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9237</TotalTime>
  <Words>2418</Words>
  <Application>Microsoft Office PowerPoint</Application>
  <PresentationFormat>Widescreen</PresentationFormat>
  <Paragraphs>256</Paragraphs>
  <Slides>19</Slides>
  <Notes>10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19</vt:i4>
      </vt:variant>
    </vt:vector>
  </HeadingPairs>
  <TitlesOfParts>
    <vt:vector size="28" baseType="lpstr">
      <vt:lpstr>Arial</vt:lpstr>
      <vt:lpstr>Calibri</vt:lpstr>
      <vt:lpstr>Calibri Light</vt:lpstr>
      <vt:lpstr>Symbol</vt:lpstr>
      <vt:lpstr>Tahoma</vt:lpstr>
      <vt:lpstr>Times New Roman</vt:lpstr>
      <vt:lpstr>Wingdings</vt:lpstr>
      <vt:lpstr>Office Theme</vt:lpstr>
      <vt:lpstr>6_Office Theme</vt:lpstr>
      <vt:lpstr>PowerPoint Presentation</vt:lpstr>
      <vt:lpstr>Objectives for Full Committee Meeting</vt:lpstr>
      <vt:lpstr>NCVHS Role Related to HIPAA Standards </vt:lpstr>
      <vt:lpstr>X12 Request to Update HIPAA Transactions</vt:lpstr>
      <vt:lpstr>X12 Request</vt:lpstr>
      <vt:lpstr>NCVHS Steps for Evaluation of X12</vt:lpstr>
      <vt:lpstr>NCVHS Evaluation</vt:lpstr>
      <vt:lpstr>NCVHS Recommendation</vt:lpstr>
      <vt:lpstr>NCVHS Recommendation continued</vt:lpstr>
      <vt:lpstr>NCVHS Recommendation continued</vt:lpstr>
      <vt:lpstr>NCVHS Recommendation continued</vt:lpstr>
      <vt:lpstr>NCVHS Recommendation continued</vt:lpstr>
      <vt:lpstr>NCVHS Recommendation continued</vt:lpstr>
      <vt:lpstr>Need for Updated Version</vt:lpstr>
      <vt:lpstr>Virtual Credit Cards</vt:lpstr>
      <vt:lpstr>Device Identifier (DI) Portion of UDI in Claims </vt:lpstr>
      <vt:lpstr>Appendices A, B and C</vt:lpstr>
      <vt:lpstr>Thank you</vt:lpstr>
      <vt:lpstr>NCVHS Resources</vt:lpstr>
    </vt:vector>
  </TitlesOfParts>
  <Company>Centers for Disease Control and Prevention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Hines, Rebecca (CDC/OPHSS/NCHS)</dc:creator>
  <cp:lastModifiedBy>Ella Blue</cp:lastModifiedBy>
  <cp:revision>265</cp:revision>
  <cp:lastPrinted>2022-01-24T14:45:54Z</cp:lastPrinted>
  <dcterms:created xsi:type="dcterms:W3CDTF">2019-04-22T17:55:03Z</dcterms:created>
  <dcterms:modified xsi:type="dcterms:W3CDTF">2023-06-14T13:30:05Z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af03ff0-41c5-4c41-b55e-fabb8fae94be_Enabled">
    <vt:lpwstr>true</vt:lpwstr>
  </property>
  <property fmtid="{D5CDD505-2E9C-101B-9397-08002B2CF9AE}" pid="3" name="MSIP_Label_8af03ff0-41c5-4c41-b55e-fabb8fae94be_SetDate">
    <vt:lpwstr>2021-08-26T19:22:46Z</vt:lpwstr>
  </property>
  <property fmtid="{D5CDD505-2E9C-101B-9397-08002B2CF9AE}" pid="4" name="MSIP_Label_8af03ff0-41c5-4c41-b55e-fabb8fae94be_Method">
    <vt:lpwstr>Privileged</vt:lpwstr>
  </property>
  <property fmtid="{D5CDD505-2E9C-101B-9397-08002B2CF9AE}" pid="5" name="MSIP_Label_8af03ff0-41c5-4c41-b55e-fabb8fae94be_Name">
    <vt:lpwstr>8af03ff0-41c5-4c41-b55e-fabb8fae94be</vt:lpwstr>
  </property>
  <property fmtid="{D5CDD505-2E9C-101B-9397-08002B2CF9AE}" pid="6" name="MSIP_Label_8af03ff0-41c5-4c41-b55e-fabb8fae94be_SiteId">
    <vt:lpwstr>9ce70869-60db-44fd-abe8-d2767077fc8f</vt:lpwstr>
  </property>
  <property fmtid="{D5CDD505-2E9C-101B-9397-08002B2CF9AE}" pid="7" name="MSIP_Label_8af03ff0-41c5-4c41-b55e-fabb8fae94be_ActionId">
    <vt:lpwstr>f98b4026-1655-4ef8-a06c-b3994813127c</vt:lpwstr>
  </property>
  <property fmtid="{D5CDD505-2E9C-101B-9397-08002B2CF9AE}" pid="8" name="MSIP_Label_8af03ff0-41c5-4c41-b55e-fabb8fae94be_ContentBits">
    <vt:lpwstr>0</vt:lpwstr>
  </property>
  <property fmtid="{D5CDD505-2E9C-101B-9397-08002B2CF9AE}" pid="9" name="ContentTypeId">
    <vt:lpwstr>0x01010018B5DB443B29734287CF79EFDDD58B6D</vt:lpwstr>
  </property>
</Properties>
</file>