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81" r:id="rId5"/>
  </p:sldMasterIdLst>
  <p:notesMasterIdLst>
    <p:notesMasterId r:id="rId19"/>
  </p:notesMasterIdLst>
  <p:sldIdLst>
    <p:sldId id="257" r:id="rId6"/>
    <p:sldId id="281" r:id="rId7"/>
    <p:sldId id="300" r:id="rId8"/>
    <p:sldId id="296" r:id="rId9"/>
    <p:sldId id="297" r:id="rId10"/>
    <p:sldId id="298" r:id="rId11"/>
    <p:sldId id="299" r:id="rId12"/>
    <p:sldId id="303" r:id="rId13"/>
    <p:sldId id="301" r:id="rId14"/>
    <p:sldId id="304" r:id="rId15"/>
    <p:sldId id="305" r:id="rId16"/>
    <p:sldId id="306" r:id="rId17"/>
    <p:sldId id="284" r:id="rId18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142D357-2328-E89B-FD9D-A543A820E62D}" name="ASPE Comment - GS" initials="GS" userId="ASPE Comment - GS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rraine Doo" initials="ltd" lastIdx="16" clrIdx="0">
    <p:extLst>
      <p:ext uri="{19B8F6BF-5375-455C-9EA6-DF929625EA0E}">
        <p15:presenceInfo xmlns:p15="http://schemas.microsoft.com/office/powerpoint/2012/main" userId="Lorraine Do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90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391412-AC76-414A-9E39-F96FA3A1AF5A}" v="10" dt="2023-06-14T01:46:30.4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373" autoAdjust="0"/>
    <p:restoredTop sz="65992" autoAdjust="0"/>
  </p:normalViewPr>
  <p:slideViewPr>
    <p:cSldViewPr snapToGrid="0">
      <p:cViewPr varScale="1">
        <p:scale>
          <a:sx n="41" d="100"/>
          <a:sy n="41" d="100"/>
        </p:scale>
        <p:origin x="8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85359" d="800000"/>
        <a:sy n="1385359" d="800000"/>
      </p:scale>
      <p:origin x="0" y="-10843"/>
    </p:cViewPr>
  </p:sorterViewPr>
  <p:notesViewPr>
    <p:cSldViewPr snapToGrid="0">
      <p:cViewPr varScale="1">
        <p:scale>
          <a:sx n="83" d="100"/>
          <a:sy n="83" d="100"/>
        </p:scale>
        <p:origin x="389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C0BFC8-2460-4E26-8582-830C04CDBCD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7296F1A-1CA6-4FD8-BD01-A682A0798F0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400" b="0" dirty="0">
              <a:solidFill>
                <a:schemeClr val="tx1"/>
              </a:solidFill>
              <a:effectLst/>
              <a:latin typeface="+mn-lt"/>
            </a:rPr>
            <a:t>February 20, 2008</a:t>
          </a:r>
        </a:p>
        <a:p>
          <a:pPr>
            <a:lnSpc>
              <a:spcPct val="100000"/>
            </a:lnSpc>
          </a:pPr>
          <a:r>
            <a:rPr lang="en-US" sz="1300" b="0" dirty="0">
              <a:solidFill>
                <a:schemeClr val="tx1"/>
              </a:solidFill>
              <a:effectLst/>
              <a:latin typeface="+mn-lt"/>
            </a:rPr>
            <a:t>Letter to the Secretary</a:t>
          </a:r>
          <a:r>
            <a:rPr lang="en-US" sz="1400" b="0" dirty="0">
              <a:solidFill>
                <a:schemeClr val="tx1"/>
              </a:solidFill>
              <a:effectLst/>
              <a:latin typeface="+mn-lt"/>
            </a:rPr>
            <a:t>-</a:t>
          </a:r>
        </a:p>
        <a:p>
          <a:pPr>
            <a:lnSpc>
              <a:spcPct val="100000"/>
            </a:lnSpc>
          </a:pPr>
          <a:r>
            <a:rPr lang="en-US" sz="1400" b="0" dirty="0">
              <a:solidFill>
                <a:schemeClr val="tx1"/>
              </a:solidFill>
              <a:effectLst/>
              <a:latin typeface="+mn-lt"/>
            </a:rPr>
            <a:t>Individual control of sensitive health information accessible via the NHIN for purposes of treatment</a:t>
          </a:r>
          <a:endParaRPr lang="en-US" sz="1400" b="0" dirty="0">
            <a:solidFill>
              <a:schemeClr val="tx1"/>
            </a:solidFill>
            <a:latin typeface="+mn-lt"/>
          </a:endParaRPr>
        </a:p>
      </dgm:t>
    </dgm:pt>
    <dgm:pt modelId="{55BAED53-6120-44F4-AEFE-788B2AD02D02}" type="parTrans" cxnId="{F39E4F28-21FC-4C8A-AC51-962380FBE1CE}">
      <dgm:prSet/>
      <dgm:spPr/>
      <dgm:t>
        <a:bodyPr/>
        <a:lstStyle/>
        <a:p>
          <a:endParaRPr lang="en-US"/>
        </a:p>
      </dgm:t>
    </dgm:pt>
    <dgm:pt modelId="{851CFE14-CF7E-41A9-A836-5350D26005AF}" type="sibTrans" cxnId="{F39E4F28-21FC-4C8A-AC51-962380FBE1CE}">
      <dgm:prSet/>
      <dgm:spPr/>
      <dgm:t>
        <a:bodyPr/>
        <a:lstStyle/>
        <a:p>
          <a:endParaRPr lang="en-US"/>
        </a:p>
      </dgm:t>
    </dgm:pt>
    <dgm:pt modelId="{9A08D095-72C1-450A-A864-87AE0643B35D}">
      <dgm:prSet custT="1"/>
      <dgm:spPr/>
      <dgm:t>
        <a:bodyPr/>
        <a:lstStyle/>
        <a:p>
          <a:pPr>
            <a:lnSpc>
              <a:spcPct val="100000"/>
            </a:lnSpc>
          </a:pPr>
          <a:r>
            <a:rPr kumimoji="0" lang="en-US" sz="1400" b="0" i="0" u="none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</a:rPr>
            <a:t>November 10, 2010</a:t>
          </a:r>
          <a:r>
            <a:rPr lang="en-US" sz="1400" b="0" dirty="0">
              <a:solidFill>
                <a:schemeClr val="tx1"/>
              </a:solidFill>
              <a:latin typeface="+mn-lt"/>
            </a:rPr>
            <a:t> </a:t>
          </a:r>
        </a:p>
        <a:p>
          <a:pPr>
            <a:lnSpc>
              <a:spcPct val="100000"/>
            </a:lnSpc>
          </a:pPr>
          <a:r>
            <a:rPr lang="en-US" sz="1300" b="0" dirty="0">
              <a:solidFill>
                <a:schemeClr val="tx1"/>
              </a:solidFill>
              <a:latin typeface="+mn-lt"/>
            </a:rPr>
            <a:t>Letter to the Secretary</a:t>
          </a:r>
          <a:r>
            <a:rPr lang="en-US" sz="1400" b="0" dirty="0">
              <a:solidFill>
                <a:schemeClr val="tx1"/>
              </a:solidFill>
              <a:latin typeface="+mn-lt"/>
            </a:rPr>
            <a:t>-Recommendations Regarding Sensitive Health Information</a:t>
          </a:r>
        </a:p>
      </dgm:t>
    </dgm:pt>
    <dgm:pt modelId="{06F8320C-98BB-46F3-80AB-31FA692C0C8C}" type="parTrans" cxnId="{A6E09F99-9F25-448A-B98D-C4251FA30D06}">
      <dgm:prSet/>
      <dgm:spPr/>
      <dgm:t>
        <a:bodyPr/>
        <a:lstStyle/>
        <a:p>
          <a:endParaRPr lang="en-US"/>
        </a:p>
      </dgm:t>
    </dgm:pt>
    <dgm:pt modelId="{BFDE3C60-40C4-4C05-8B82-F7EBB27BFE5F}" type="sibTrans" cxnId="{A6E09F99-9F25-448A-B98D-C4251FA30D06}">
      <dgm:prSet/>
      <dgm:spPr/>
      <dgm:t>
        <a:bodyPr/>
        <a:lstStyle/>
        <a:p>
          <a:endParaRPr lang="en-US"/>
        </a:p>
      </dgm:t>
    </dgm:pt>
    <dgm:pt modelId="{25F1A714-CFBB-42E4-8E47-0A77C8066FFC}">
      <dgm:prSet custT="1"/>
      <dgm:spPr/>
      <dgm:t>
        <a:bodyPr/>
        <a:lstStyle/>
        <a:p>
          <a:pPr>
            <a:lnSpc>
              <a:spcPct val="100000"/>
            </a:lnSpc>
            <a:buClrTx/>
            <a:buSzTx/>
            <a:buFont typeface="Arial" panose="020B0604020202020204" pitchFamily="34" charset="0"/>
            <a:buChar char="•"/>
          </a:pPr>
          <a:r>
            <a:rPr kumimoji="0" lang="en-US" sz="1400" b="0" i="0" u="none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+mn-cs"/>
            </a:rPr>
            <a:t>June 22, 2006 </a:t>
          </a:r>
        </a:p>
        <a:p>
          <a:pPr>
            <a:lnSpc>
              <a:spcPct val="100000"/>
            </a:lnSpc>
            <a:buClrTx/>
            <a:buSzTx/>
            <a:buFont typeface="Arial" panose="020B0604020202020204" pitchFamily="34" charset="0"/>
            <a:buChar char="•"/>
          </a:pPr>
          <a:r>
            <a:rPr kumimoji="0" lang="en-US" sz="1300" b="0" i="0" u="none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</a:rPr>
            <a:t>Letter to the Secretary-</a:t>
          </a:r>
          <a:r>
            <a:rPr kumimoji="0" lang="en-US" sz="1400" b="0" i="0" u="none" strike="noStrike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</a:rPr>
            <a:t> Recommendations regarding Privacy and Confidentiality in the Nationwide Health Information Network</a:t>
          </a:r>
          <a:endParaRPr lang="en-US" sz="1400" b="0" dirty="0">
            <a:solidFill>
              <a:schemeClr val="tx1"/>
            </a:solidFill>
            <a:latin typeface="+mn-lt"/>
          </a:endParaRPr>
        </a:p>
      </dgm:t>
    </dgm:pt>
    <dgm:pt modelId="{B32511AC-2839-4A00-AED9-9A6C8F432D6C}" type="parTrans" cxnId="{7142A190-C048-4EB4-AD2D-188E9CDDE08C}">
      <dgm:prSet/>
      <dgm:spPr/>
      <dgm:t>
        <a:bodyPr/>
        <a:lstStyle/>
        <a:p>
          <a:endParaRPr lang="en-US"/>
        </a:p>
      </dgm:t>
    </dgm:pt>
    <dgm:pt modelId="{B9D54EA5-7766-4D48-BFA9-D922D4855D70}" type="sibTrans" cxnId="{7142A190-C048-4EB4-AD2D-188E9CDDE08C}">
      <dgm:prSet/>
      <dgm:spPr/>
      <dgm:t>
        <a:bodyPr/>
        <a:lstStyle/>
        <a:p>
          <a:endParaRPr lang="en-US"/>
        </a:p>
      </dgm:t>
    </dgm:pt>
    <dgm:pt modelId="{CA341F72-B795-4773-9419-D31D9C9768E5}">
      <dgm:prSet custT="1"/>
      <dgm:spPr/>
      <dgm:t>
        <a:bodyPr/>
        <a:lstStyle/>
        <a:p>
          <a:r>
            <a:rPr lang="en-US" sz="1400" b="0" dirty="0">
              <a:solidFill>
                <a:schemeClr val="tx1"/>
              </a:solidFill>
              <a:effectLst/>
              <a:latin typeface="+mn-lt"/>
            </a:rPr>
            <a:t>June 27, 1997</a:t>
          </a:r>
        </a:p>
        <a:p>
          <a:r>
            <a:rPr lang="en-US" sz="1400" b="0" dirty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300" b="0" dirty="0">
              <a:solidFill>
                <a:schemeClr val="tx1"/>
              </a:solidFill>
              <a:effectLst/>
              <a:latin typeface="+mn-lt"/>
            </a:rPr>
            <a:t>Letter to the Secretary-</a:t>
          </a:r>
          <a:r>
            <a:rPr lang="en-US" sz="1400" b="0" dirty="0">
              <a:solidFill>
                <a:schemeClr val="tx1"/>
              </a:solidFill>
              <a:effectLst/>
              <a:latin typeface="+mn-lt"/>
            </a:rPr>
            <a:t> Recommendations on Health Privacy and Confidentiality</a:t>
          </a:r>
        </a:p>
      </dgm:t>
    </dgm:pt>
    <dgm:pt modelId="{FB170751-8E37-43DB-BA4F-316340B9EF0E}" type="parTrans" cxnId="{73935C7B-5890-4CE9-A83C-7078A596541C}">
      <dgm:prSet/>
      <dgm:spPr/>
      <dgm:t>
        <a:bodyPr/>
        <a:lstStyle/>
        <a:p>
          <a:endParaRPr lang="en-US"/>
        </a:p>
      </dgm:t>
    </dgm:pt>
    <dgm:pt modelId="{EAAA99A6-2219-4870-A8BA-7A8B1020FDA3}" type="sibTrans" cxnId="{73935C7B-5890-4CE9-A83C-7078A596541C}">
      <dgm:prSet/>
      <dgm:spPr/>
      <dgm:t>
        <a:bodyPr/>
        <a:lstStyle/>
        <a:p>
          <a:endParaRPr lang="en-US"/>
        </a:p>
      </dgm:t>
    </dgm:pt>
    <dgm:pt modelId="{57B69837-D9AB-4CE3-925F-2F3F94A9FCFD}">
      <dgm:prSet custT="1"/>
      <dgm:spPr/>
      <dgm:t>
        <a:bodyPr/>
        <a:lstStyle/>
        <a:p>
          <a:r>
            <a:rPr lang="en-US" sz="1400" b="0" dirty="0">
              <a:solidFill>
                <a:schemeClr val="tx1"/>
              </a:solidFill>
              <a:latin typeface="+mn-lt"/>
            </a:rPr>
            <a:t>NCVHS’ Subcommittee on PCS held public hearings about the 2000 Privacy Rule. </a:t>
          </a:r>
        </a:p>
      </dgm:t>
    </dgm:pt>
    <dgm:pt modelId="{CB9EFD25-4C96-47CD-90AA-DE98AD2CA593}" type="parTrans" cxnId="{0C43DFB7-5952-4E68-8E48-4438D28F7367}">
      <dgm:prSet/>
      <dgm:spPr/>
      <dgm:t>
        <a:bodyPr/>
        <a:lstStyle/>
        <a:p>
          <a:endParaRPr lang="en-US"/>
        </a:p>
      </dgm:t>
    </dgm:pt>
    <dgm:pt modelId="{1087BBAC-8FA4-4269-8214-7176932B2BD9}" type="sibTrans" cxnId="{0C43DFB7-5952-4E68-8E48-4438D28F7367}">
      <dgm:prSet/>
      <dgm:spPr/>
      <dgm:t>
        <a:bodyPr/>
        <a:lstStyle/>
        <a:p>
          <a:endParaRPr lang="en-US"/>
        </a:p>
      </dgm:t>
    </dgm:pt>
    <dgm:pt modelId="{47AD6230-53C0-4981-973D-1C2C4071A7A1}">
      <dgm:prSet custT="1"/>
      <dgm:spPr/>
      <dgm:t>
        <a:bodyPr/>
        <a:lstStyle/>
        <a:p>
          <a:r>
            <a:rPr lang="en-US" sz="1400" b="0" dirty="0">
              <a:solidFill>
                <a:schemeClr val="tx1"/>
              </a:solidFill>
              <a:latin typeface="+mn-lt"/>
            </a:rPr>
            <a:t>From 2005–2010,</a:t>
          </a:r>
        </a:p>
        <a:p>
          <a:r>
            <a:rPr lang="en-US" sz="1400" b="0" dirty="0">
              <a:solidFill>
                <a:schemeClr val="tx1"/>
              </a:solidFill>
              <a:latin typeface="+mn-lt"/>
            </a:rPr>
            <a:t> NCVHS held nine hearings re: sensitive health information</a:t>
          </a:r>
          <a:endParaRPr lang="en-US" sz="1400" dirty="0">
            <a:latin typeface="+mn-lt"/>
          </a:endParaRPr>
        </a:p>
      </dgm:t>
    </dgm:pt>
    <dgm:pt modelId="{28F8D52B-A286-47E8-A6E1-6D870B58B5E7}" type="parTrans" cxnId="{8CA9F8AD-F864-404D-9ACE-DE0FCC21AD7E}">
      <dgm:prSet/>
      <dgm:spPr/>
      <dgm:t>
        <a:bodyPr/>
        <a:lstStyle/>
        <a:p>
          <a:endParaRPr lang="en-US"/>
        </a:p>
      </dgm:t>
    </dgm:pt>
    <dgm:pt modelId="{F4EA9F69-12B8-4DAB-8E71-4BD3619157D3}" type="sibTrans" cxnId="{8CA9F8AD-F864-404D-9ACE-DE0FCC21AD7E}">
      <dgm:prSet/>
      <dgm:spPr/>
      <dgm:t>
        <a:bodyPr/>
        <a:lstStyle/>
        <a:p>
          <a:endParaRPr lang="en-US"/>
        </a:p>
      </dgm:t>
    </dgm:pt>
    <dgm:pt modelId="{9846DBC5-8C5D-4702-9C97-CFC902210908}" type="pres">
      <dgm:prSet presAssocID="{D0C0BFC8-2460-4E26-8582-830C04CDBCDC}" presName="CompostProcess" presStyleCnt="0">
        <dgm:presLayoutVars>
          <dgm:dir/>
          <dgm:resizeHandles val="exact"/>
        </dgm:presLayoutVars>
      </dgm:prSet>
      <dgm:spPr/>
    </dgm:pt>
    <dgm:pt modelId="{CA85ED1B-4F09-4256-9C9C-37383B5282FF}" type="pres">
      <dgm:prSet presAssocID="{D0C0BFC8-2460-4E26-8582-830C04CDBCDC}" presName="arrow" presStyleLbl="bgShp" presStyleIdx="0" presStyleCnt="1" custScaleX="117647"/>
      <dgm:spPr/>
    </dgm:pt>
    <dgm:pt modelId="{2CD16A2D-DED2-4707-A5CA-8D76680F7239}" type="pres">
      <dgm:prSet presAssocID="{D0C0BFC8-2460-4E26-8582-830C04CDBCDC}" presName="linearProcess" presStyleCnt="0"/>
      <dgm:spPr/>
    </dgm:pt>
    <dgm:pt modelId="{A3C76947-3E08-4DC5-A556-EA5FCA8FC626}" type="pres">
      <dgm:prSet presAssocID="{CA341F72-B795-4773-9419-D31D9C9768E5}" presName="textNode" presStyleLbl="node1" presStyleIdx="0" presStyleCnt="6" custScaleX="125100" custScaleY="125044" custLinFactNeighborX="-67" custLinFactNeighborY="-606">
        <dgm:presLayoutVars>
          <dgm:bulletEnabled val="1"/>
        </dgm:presLayoutVars>
      </dgm:prSet>
      <dgm:spPr/>
    </dgm:pt>
    <dgm:pt modelId="{49DA14BE-A20E-42DB-B42D-A9814D67C268}" type="pres">
      <dgm:prSet presAssocID="{EAAA99A6-2219-4870-A8BA-7A8B1020FDA3}" presName="sibTrans" presStyleCnt="0"/>
      <dgm:spPr/>
    </dgm:pt>
    <dgm:pt modelId="{E5701B62-717B-4C03-B2A2-FECE1DD35D5D}" type="pres">
      <dgm:prSet presAssocID="{9A08D095-72C1-450A-A864-87AE0643B35D}" presName="textNode" presStyleLbl="node1" presStyleIdx="1" presStyleCnt="6" custScaleX="115103" custScaleY="124755" custLinFactX="395276" custLinFactNeighborX="400000" custLinFactNeighborY="692">
        <dgm:presLayoutVars>
          <dgm:bulletEnabled val="1"/>
        </dgm:presLayoutVars>
      </dgm:prSet>
      <dgm:spPr/>
    </dgm:pt>
    <dgm:pt modelId="{B1A36EA2-BC5A-43A0-8A8A-14C3116FFD3D}" type="pres">
      <dgm:prSet presAssocID="{BFDE3C60-40C4-4C05-8B82-F7EBB27BFE5F}" presName="sibTrans" presStyleCnt="0"/>
      <dgm:spPr/>
    </dgm:pt>
    <dgm:pt modelId="{F3A1CA73-AC63-40EF-8ED3-3E28512FDBEB}" type="pres">
      <dgm:prSet presAssocID="{57B69837-D9AB-4CE3-925F-2F3F94A9FCFD}" presName="textNode" presStyleLbl="node1" presStyleIdx="2" presStyleCnt="6" custScaleX="110080" custScaleY="124927" custLinFactX="-111017" custLinFactNeighborX="-200000" custLinFactNeighborY="137">
        <dgm:presLayoutVars>
          <dgm:bulletEnabled val="1"/>
        </dgm:presLayoutVars>
      </dgm:prSet>
      <dgm:spPr/>
    </dgm:pt>
    <dgm:pt modelId="{141461F1-B5C0-4ABD-B2DB-5DB3488BAFFF}" type="pres">
      <dgm:prSet presAssocID="{1087BBAC-8FA4-4269-8214-7176932B2BD9}" presName="sibTrans" presStyleCnt="0"/>
      <dgm:spPr/>
    </dgm:pt>
    <dgm:pt modelId="{01136DEF-0606-4D19-AFB5-EA779188C090}" type="pres">
      <dgm:prSet presAssocID="{47AD6230-53C0-4981-973D-1C2C4071A7A1}" presName="textNode" presStyleLbl="node1" presStyleIdx="3" presStyleCnt="6" custScaleX="110275" custScaleY="127047" custLinFactX="-124983" custLinFactNeighborX="-200000" custLinFactNeighborY="557">
        <dgm:presLayoutVars>
          <dgm:bulletEnabled val="1"/>
        </dgm:presLayoutVars>
      </dgm:prSet>
      <dgm:spPr/>
    </dgm:pt>
    <dgm:pt modelId="{45ADA354-60BD-46F7-B8B2-DB99AAD6D614}" type="pres">
      <dgm:prSet presAssocID="{F4EA9F69-12B8-4DAB-8E71-4BD3619157D3}" presName="sibTrans" presStyleCnt="0"/>
      <dgm:spPr/>
    </dgm:pt>
    <dgm:pt modelId="{4A930AC1-25C3-44E8-B6E1-E77CD461191B}" type="pres">
      <dgm:prSet presAssocID="{47296F1A-1CA6-4FD8-BD01-A682A0798F03}" presName="textNode" presStyleLbl="node1" presStyleIdx="4" presStyleCnt="6" custScaleX="120362" custScaleY="125833" custLinFactX="-30856" custLinFactNeighborX="-100000" custLinFactNeighborY="590">
        <dgm:presLayoutVars>
          <dgm:bulletEnabled val="1"/>
        </dgm:presLayoutVars>
      </dgm:prSet>
      <dgm:spPr/>
    </dgm:pt>
    <dgm:pt modelId="{75E3769B-690D-4146-BAA4-B72D81FFFA37}" type="pres">
      <dgm:prSet presAssocID="{851CFE14-CF7E-41A9-A836-5350D26005AF}" presName="sibTrans" presStyleCnt="0"/>
      <dgm:spPr/>
    </dgm:pt>
    <dgm:pt modelId="{CBFED842-8D43-4236-BCDD-7981B8566F85}" type="pres">
      <dgm:prSet presAssocID="{25F1A714-CFBB-42E4-8E47-0A77C8066FFC}" presName="textNode" presStyleLbl="node1" presStyleIdx="5" presStyleCnt="6" custScaleX="122188" custScaleY="125287" custLinFactX="-260438" custLinFactNeighborX="-300000" custLinFactNeighborY="-1065">
        <dgm:presLayoutVars>
          <dgm:bulletEnabled val="1"/>
        </dgm:presLayoutVars>
      </dgm:prSet>
      <dgm:spPr/>
    </dgm:pt>
  </dgm:ptLst>
  <dgm:cxnLst>
    <dgm:cxn modelId="{938F9B0B-6F1A-4279-95D4-4AA1D02CD68C}" type="presOf" srcId="{57B69837-D9AB-4CE3-925F-2F3F94A9FCFD}" destId="{F3A1CA73-AC63-40EF-8ED3-3E28512FDBEB}" srcOrd="0" destOrd="0" presId="urn:microsoft.com/office/officeart/2005/8/layout/hProcess9"/>
    <dgm:cxn modelId="{31310D1C-FADD-4597-9235-38CEA279F432}" type="presOf" srcId="{CA341F72-B795-4773-9419-D31D9C9768E5}" destId="{A3C76947-3E08-4DC5-A556-EA5FCA8FC626}" srcOrd="0" destOrd="0" presId="urn:microsoft.com/office/officeart/2005/8/layout/hProcess9"/>
    <dgm:cxn modelId="{F39E4F28-21FC-4C8A-AC51-962380FBE1CE}" srcId="{D0C0BFC8-2460-4E26-8582-830C04CDBCDC}" destId="{47296F1A-1CA6-4FD8-BD01-A682A0798F03}" srcOrd="4" destOrd="0" parTransId="{55BAED53-6120-44F4-AEFE-788B2AD02D02}" sibTransId="{851CFE14-CF7E-41A9-A836-5350D26005AF}"/>
    <dgm:cxn modelId="{88531335-7A26-47A6-A281-11D8323FB9F4}" type="presOf" srcId="{25F1A714-CFBB-42E4-8E47-0A77C8066FFC}" destId="{CBFED842-8D43-4236-BCDD-7981B8566F85}" srcOrd="0" destOrd="0" presId="urn:microsoft.com/office/officeart/2005/8/layout/hProcess9"/>
    <dgm:cxn modelId="{8EB0D379-09DA-457D-A26E-4385D376B349}" type="presOf" srcId="{47296F1A-1CA6-4FD8-BD01-A682A0798F03}" destId="{4A930AC1-25C3-44E8-B6E1-E77CD461191B}" srcOrd="0" destOrd="0" presId="urn:microsoft.com/office/officeart/2005/8/layout/hProcess9"/>
    <dgm:cxn modelId="{73935C7B-5890-4CE9-A83C-7078A596541C}" srcId="{D0C0BFC8-2460-4E26-8582-830C04CDBCDC}" destId="{CA341F72-B795-4773-9419-D31D9C9768E5}" srcOrd="0" destOrd="0" parTransId="{FB170751-8E37-43DB-BA4F-316340B9EF0E}" sibTransId="{EAAA99A6-2219-4870-A8BA-7A8B1020FDA3}"/>
    <dgm:cxn modelId="{7142A190-C048-4EB4-AD2D-188E9CDDE08C}" srcId="{D0C0BFC8-2460-4E26-8582-830C04CDBCDC}" destId="{25F1A714-CFBB-42E4-8E47-0A77C8066FFC}" srcOrd="5" destOrd="0" parTransId="{B32511AC-2839-4A00-AED9-9A6C8F432D6C}" sibTransId="{B9D54EA5-7766-4D48-BFA9-D922D4855D70}"/>
    <dgm:cxn modelId="{A6E09F99-9F25-448A-B98D-C4251FA30D06}" srcId="{D0C0BFC8-2460-4E26-8582-830C04CDBCDC}" destId="{9A08D095-72C1-450A-A864-87AE0643B35D}" srcOrd="1" destOrd="0" parTransId="{06F8320C-98BB-46F3-80AB-31FA692C0C8C}" sibTransId="{BFDE3C60-40C4-4C05-8B82-F7EBB27BFE5F}"/>
    <dgm:cxn modelId="{8CA9F8AD-F864-404D-9ACE-DE0FCC21AD7E}" srcId="{D0C0BFC8-2460-4E26-8582-830C04CDBCDC}" destId="{47AD6230-53C0-4981-973D-1C2C4071A7A1}" srcOrd="3" destOrd="0" parTransId="{28F8D52B-A286-47E8-A6E1-6D870B58B5E7}" sibTransId="{F4EA9F69-12B8-4DAB-8E71-4BD3619157D3}"/>
    <dgm:cxn modelId="{0C43DFB7-5952-4E68-8E48-4438D28F7367}" srcId="{D0C0BFC8-2460-4E26-8582-830C04CDBCDC}" destId="{57B69837-D9AB-4CE3-925F-2F3F94A9FCFD}" srcOrd="2" destOrd="0" parTransId="{CB9EFD25-4C96-47CD-90AA-DE98AD2CA593}" sibTransId="{1087BBAC-8FA4-4269-8214-7176932B2BD9}"/>
    <dgm:cxn modelId="{BE5B0AB8-B1D2-4B79-A968-55841102CF99}" type="presOf" srcId="{D0C0BFC8-2460-4E26-8582-830C04CDBCDC}" destId="{9846DBC5-8C5D-4702-9C97-CFC902210908}" srcOrd="0" destOrd="0" presId="urn:microsoft.com/office/officeart/2005/8/layout/hProcess9"/>
    <dgm:cxn modelId="{1D5AF8E6-FF58-4538-B522-5FAC0A689AB3}" type="presOf" srcId="{47AD6230-53C0-4981-973D-1C2C4071A7A1}" destId="{01136DEF-0606-4D19-AFB5-EA779188C090}" srcOrd="0" destOrd="0" presId="urn:microsoft.com/office/officeart/2005/8/layout/hProcess9"/>
    <dgm:cxn modelId="{0D0FFBFB-A663-481A-9FC1-D031D11BB082}" type="presOf" srcId="{9A08D095-72C1-450A-A864-87AE0643B35D}" destId="{E5701B62-717B-4C03-B2A2-FECE1DD35D5D}" srcOrd="0" destOrd="0" presId="urn:microsoft.com/office/officeart/2005/8/layout/hProcess9"/>
    <dgm:cxn modelId="{4599C8C5-51C2-4738-BFA4-14DA8E2CAA74}" type="presParOf" srcId="{9846DBC5-8C5D-4702-9C97-CFC902210908}" destId="{CA85ED1B-4F09-4256-9C9C-37383B5282FF}" srcOrd="0" destOrd="0" presId="urn:microsoft.com/office/officeart/2005/8/layout/hProcess9"/>
    <dgm:cxn modelId="{ED2B6983-9B1F-407E-98DC-1873BDD83CEB}" type="presParOf" srcId="{9846DBC5-8C5D-4702-9C97-CFC902210908}" destId="{2CD16A2D-DED2-4707-A5CA-8D76680F7239}" srcOrd="1" destOrd="0" presId="urn:microsoft.com/office/officeart/2005/8/layout/hProcess9"/>
    <dgm:cxn modelId="{5806601F-FCC7-434D-BFB8-EF718FCAD5D1}" type="presParOf" srcId="{2CD16A2D-DED2-4707-A5CA-8D76680F7239}" destId="{A3C76947-3E08-4DC5-A556-EA5FCA8FC626}" srcOrd="0" destOrd="0" presId="urn:microsoft.com/office/officeart/2005/8/layout/hProcess9"/>
    <dgm:cxn modelId="{E574385F-FBDD-4062-80E3-9683C9EB6BC3}" type="presParOf" srcId="{2CD16A2D-DED2-4707-A5CA-8D76680F7239}" destId="{49DA14BE-A20E-42DB-B42D-A9814D67C268}" srcOrd="1" destOrd="0" presId="urn:microsoft.com/office/officeart/2005/8/layout/hProcess9"/>
    <dgm:cxn modelId="{CB278844-D7E1-407E-82B8-349520B263E9}" type="presParOf" srcId="{2CD16A2D-DED2-4707-A5CA-8D76680F7239}" destId="{E5701B62-717B-4C03-B2A2-FECE1DD35D5D}" srcOrd="2" destOrd="0" presId="urn:microsoft.com/office/officeart/2005/8/layout/hProcess9"/>
    <dgm:cxn modelId="{103FAB26-21D1-4427-B1C3-92B3FB4B8373}" type="presParOf" srcId="{2CD16A2D-DED2-4707-A5CA-8D76680F7239}" destId="{B1A36EA2-BC5A-43A0-8A8A-14C3116FFD3D}" srcOrd="3" destOrd="0" presId="urn:microsoft.com/office/officeart/2005/8/layout/hProcess9"/>
    <dgm:cxn modelId="{78413CD9-76D7-42D2-B901-ED25A1DBC773}" type="presParOf" srcId="{2CD16A2D-DED2-4707-A5CA-8D76680F7239}" destId="{F3A1CA73-AC63-40EF-8ED3-3E28512FDBEB}" srcOrd="4" destOrd="0" presId="urn:microsoft.com/office/officeart/2005/8/layout/hProcess9"/>
    <dgm:cxn modelId="{7766362E-2DBF-469C-B7E4-140A34BD7D6C}" type="presParOf" srcId="{2CD16A2D-DED2-4707-A5CA-8D76680F7239}" destId="{141461F1-B5C0-4ABD-B2DB-5DB3488BAFFF}" srcOrd="5" destOrd="0" presId="urn:microsoft.com/office/officeart/2005/8/layout/hProcess9"/>
    <dgm:cxn modelId="{C22CEC2B-7948-48DD-B207-B9CE1E5E1DC2}" type="presParOf" srcId="{2CD16A2D-DED2-4707-A5CA-8D76680F7239}" destId="{01136DEF-0606-4D19-AFB5-EA779188C090}" srcOrd="6" destOrd="0" presId="urn:microsoft.com/office/officeart/2005/8/layout/hProcess9"/>
    <dgm:cxn modelId="{25F1590B-58BB-46C8-9CD9-E2A0FB55574A}" type="presParOf" srcId="{2CD16A2D-DED2-4707-A5CA-8D76680F7239}" destId="{45ADA354-60BD-46F7-B8B2-DB99AAD6D614}" srcOrd="7" destOrd="0" presId="urn:microsoft.com/office/officeart/2005/8/layout/hProcess9"/>
    <dgm:cxn modelId="{C342A4E1-155C-40AF-9049-0A0D385EA984}" type="presParOf" srcId="{2CD16A2D-DED2-4707-A5CA-8D76680F7239}" destId="{4A930AC1-25C3-44E8-B6E1-E77CD461191B}" srcOrd="8" destOrd="0" presId="urn:microsoft.com/office/officeart/2005/8/layout/hProcess9"/>
    <dgm:cxn modelId="{0697B329-2E7C-44E9-B392-871F36A34A57}" type="presParOf" srcId="{2CD16A2D-DED2-4707-A5CA-8D76680F7239}" destId="{75E3769B-690D-4146-BAA4-B72D81FFFA37}" srcOrd="9" destOrd="0" presId="urn:microsoft.com/office/officeart/2005/8/layout/hProcess9"/>
    <dgm:cxn modelId="{51B07A75-51F2-40C9-B6C4-CDCC028AF310}" type="presParOf" srcId="{2CD16A2D-DED2-4707-A5CA-8D76680F7239}" destId="{CBFED842-8D43-4236-BCDD-7981B8566F85}" srcOrd="1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5ED1B-4F09-4256-9C9C-37383B5282FF}">
      <dsp:nvSpPr>
        <dsp:cNvPr id="0" name=""/>
        <dsp:cNvSpPr/>
      </dsp:nvSpPr>
      <dsp:spPr>
        <a:xfrm>
          <a:off x="2" y="0"/>
          <a:ext cx="11686667" cy="482365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C76947-3E08-4DC5-A556-EA5FCA8FC626}">
      <dsp:nvSpPr>
        <dsp:cNvPr id="0" name=""/>
        <dsp:cNvSpPr/>
      </dsp:nvSpPr>
      <dsp:spPr>
        <a:xfrm>
          <a:off x="138" y="1193797"/>
          <a:ext cx="1858913" cy="24126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tx1"/>
              </a:solidFill>
              <a:effectLst/>
              <a:latin typeface="+mn-lt"/>
            </a:rPr>
            <a:t>June 27, 1997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tx1"/>
              </a:solidFill>
              <a:effectLst/>
              <a:latin typeface="+mn-lt"/>
            </a:rPr>
            <a:t> </a:t>
          </a:r>
          <a:r>
            <a:rPr lang="en-US" sz="1300" b="0" kern="1200" dirty="0">
              <a:solidFill>
                <a:schemeClr val="tx1"/>
              </a:solidFill>
              <a:effectLst/>
              <a:latin typeface="+mn-lt"/>
            </a:rPr>
            <a:t>Letter to the Secretary-</a:t>
          </a:r>
          <a:r>
            <a:rPr lang="en-US" sz="1400" b="0" kern="1200" dirty="0">
              <a:solidFill>
                <a:schemeClr val="tx1"/>
              </a:solidFill>
              <a:effectLst/>
              <a:latin typeface="+mn-lt"/>
            </a:rPr>
            <a:t> Recommendations on Health Privacy and Confidentiality</a:t>
          </a:r>
        </a:p>
      </dsp:txBody>
      <dsp:txXfrm>
        <a:off x="90883" y="1284542"/>
        <a:ext cx="1677423" cy="2231188"/>
      </dsp:txXfrm>
    </dsp:sp>
    <dsp:sp modelId="{E5701B62-717B-4C03-B2A2-FECE1DD35D5D}">
      <dsp:nvSpPr>
        <dsp:cNvPr id="0" name=""/>
        <dsp:cNvSpPr/>
      </dsp:nvSpPr>
      <dsp:spPr>
        <a:xfrm>
          <a:off x="8971076" y="1221630"/>
          <a:ext cx="1710364" cy="240710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</a:rPr>
            <a:t>November 10, 2010</a:t>
          </a:r>
          <a:r>
            <a:rPr lang="en-US" sz="1400" b="0" kern="1200" dirty="0">
              <a:solidFill>
                <a:schemeClr val="tx1"/>
              </a:solidFill>
              <a:latin typeface="+mn-lt"/>
            </a:rPr>
            <a:t>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solidFill>
                <a:schemeClr val="tx1"/>
              </a:solidFill>
              <a:latin typeface="+mn-lt"/>
            </a:rPr>
            <a:t>Letter to the Secretary</a:t>
          </a:r>
          <a:r>
            <a:rPr lang="en-US" sz="1400" b="0" kern="1200" dirty="0">
              <a:solidFill>
                <a:schemeClr val="tx1"/>
              </a:solidFill>
              <a:latin typeface="+mn-lt"/>
            </a:rPr>
            <a:t>-Recommendations Regarding Sensitive Health Information</a:t>
          </a:r>
        </a:p>
      </dsp:txBody>
      <dsp:txXfrm>
        <a:off x="9054569" y="1305123"/>
        <a:ext cx="1543378" cy="2240116"/>
      </dsp:txXfrm>
    </dsp:sp>
    <dsp:sp modelId="{F3A1CA73-AC63-40EF-8ED3-3E28512FDBEB}">
      <dsp:nvSpPr>
        <dsp:cNvPr id="0" name=""/>
        <dsp:cNvSpPr/>
      </dsp:nvSpPr>
      <dsp:spPr>
        <a:xfrm>
          <a:off x="1919933" y="1209262"/>
          <a:ext cx="1635725" cy="24104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tx1"/>
              </a:solidFill>
              <a:latin typeface="+mn-lt"/>
            </a:rPr>
            <a:t>NCVHS’ Subcommittee on PCS held public hearings about the 2000 Privacy Rule. </a:t>
          </a:r>
        </a:p>
      </dsp:txBody>
      <dsp:txXfrm>
        <a:off x="1999783" y="1289112"/>
        <a:ext cx="1476025" cy="2250720"/>
      </dsp:txXfrm>
    </dsp:sp>
    <dsp:sp modelId="{01136DEF-0606-4D19-AFB5-EA779188C090}">
      <dsp:nvSpPr>
        <dsp:cNvPr id="0" name=""/>
        <dsp:cNvSpPr/>
      </dsp:nvSpPr>
      <dsp:spPr>
        <a:xfrm>
          <a:off x="3595789" y="1196913"/>
          <a:ext cx="1638622" cy="24513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tx1"/>
              </a:solidFill>
              <a:latin typeface="+mn-lt"/>
            </a:rPr>
            <a:t>From 2005–2010,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tx1"/>
              </a:solidFill>
              <a:latin typeface="+mn-lt"/>
            </a:rPr>
            <a:t> NCVHS held nine hearings re: sensitive health information</a:t>
          </a:r>
          <a:endParaRPr lang="en-US" sz="1400" kern="1200" dirty="0">
            <a:latin typeface="+mn-lt"/>
          </a:endParaRPr>
        </a:p>
      </dsp:txBody>
      <dsp:txXfrm>
        <a:off x="3675780" y="1276904"/>
        <a:ext cx="1478640" cy="2291343"/>
      </dsp:txXfrm>
    </dsp:sp>
    <dsp:sp modelId="{4A930AC1-25C3-44E8-B6E1-E77CD461191B}">
      <dsp:nvSpPr>
        <dsp:cNvPr id="0" name=""/>
        <dsp:cNvSpPr/>
      </dsp:nvSpPr>
      <dsp:spPr>
        <a:xfrm>
          <a:off x="7128399" y="1209262"/>
          <a:ext cx="1788509" cy="24279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tx1"/>
              </a:solidFill>
              <a:effectLst/>
              <a:latin typeface="+mn-lt"/>
            </a:rPr>
            <a:t>February 20, 2008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solidFill>
                <a:schemeClr val="tx1"/>
              </a:solidFill>
              <a:effectLst/>
              <a:latin typeface="+mn-lt"/>
            </a:rPr>
            <a:t>Letter to the Secretary</a:t>
          </a:r>
          <a:r>
            <a:rPr lang="en-US" sz="1400" b="0" kern="1200" dirty="0">
              <a:solidFill>
                <a:schemeClr val="tx1"/>
              </a:solidFill>
              <a:effectLst/>
              <a:latin typeface="+mn-lt"/>
            </a:rPr>
            <a:t>-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kern="1200" dirty="0">
              <a:solidFill>
                <a:schemeClr val="tx1"/>
              </a:solidFill>
              <a:effectLst/>
              <a:latin typeface="+mn-lt"/>
            </a:rPr>
            <a:t>Individual control of sensitive health information accessible via the NHIN for purposes of treatment</a:t>
          </a:r>
          <a:endParaRPr lang="en-US" sz="1400" b="0" kern="1200" dirty="0">
            <a:solidFill>
              <a:schemeClr val="tx1"/>
            </a:solidFill>
            <a:latin typeface="+mn-lt"/>
          </a:endParaRPr>
        </a:p>
      </dsp:txBody>
      <dsp:txXfrm>
        <a:off x="7215707" y="1296570"/>
        <a:ext cx="1613893" cy="2253285"/>
      </dsp:txXfrm>
    </dsp:sp>
    <dsp:sp modelId="{CBFED842-8D43-4236-BCDD-7981B8566F85}">
      <dsp:nvSpPr>
        <dsp:cNvPr id="0" name=""/>
        <dsp:cNvSpPr/>
      </dsp:nvSpPr>
      <dsp:spPr>
        <a:xfrm>
          <a:off x="5257796" y="1182597"/>
          <a:ext cx="1815643" cy="24173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  <a:cs typeface="+mn-cs"/>
            </a:rPr>
            <a:t>June 22, 2006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</a:rPr>
            <a:t>Letter to the Secretary-</a:t>
          </a:r>
          <a:r>
            <a: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0"/>
            </a:rPr>
            <a:t> Recommendations regarding Privacy and Confidentiality in the Nationwide Health Information Network</a:t>
          </a:r>
          <a:endParaRPr lang="en-US" sz="1400" b="0" kern="1200" dirty="0">
            <a:solidFill>
              <a:schemeClr val="tx1"/>
            </a:solidFill>
            <a:latin typeface="+mn-lt"/>
          </a:endParaRPr>
        </a:p>
      </dsp:txBody>
      <dsp:txXfrm>
        <a:off x="5346428" y="1271229"/>
        <a:ext cx="1638379" cy="22401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6363" cy="470895"/>
          </a:xfrm>
          <a:prstGeom prst="rect">
            <a:avLst/>
          </a:prstGeom>
        </p:spPr>
        <p:txBody>
          <a:bodyPr vert="horz" lIns="93842" tIns="46921" rIns="93842" bIns="4692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1"/>
            <a:ext cx="3076363" cy="470895"/>
          </a:xfrm>
          <a:prstGeom prst="rect">
            <a:avLst/>
          </a:prstGeom>
        </p:spPr>
        <p:txBody>
          <a:bodyPr vert="horz" lIns="93842" tIns="46921" rIns="93842" bIns="46921" rtlCol="0"/>
          <a:lstStyle>
            <a:lvl1pPr algn="r">
              <a:defRPr sz="1200"/>
            </a:lvl1pPr>
          </a:lstStyle>
          <a:p>
            <a:fld id="{F9495515-2E7C-44C1-BBF0-FBE371707BCD}" type="datetimeFigureOut">
              <a:rPr lang="en-US" smtClean="0"/>
              <a:t>6/14/2023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3425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842" tIns="46921" rIns="93842" bIns="4692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516676"/>
            <a:ext cx="5679440" cy="3695462"/>
          </a:xfrm>
          <a:prstGeom prst="rect">
            <a:avLst/>
          </a:prstGeom>
        </p:spPr>
        <p:txBody>
          <a:bodyPr vert="horz" lIns="93842" tIns="46921" rIns="93842" bIns="4692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4408"/>
            <a:ext cx="3076363" cy="470894"/>
          </a:xfrm>
          <a:prstGeom prst="rect">
            <a:avLst/>
          </a:prstGeom>
        </p:spPr>
        <p:txBody>
          <a:bodyPr vert="horz" lIns="93842" tIns="46921" rIns="93842" bIns="4692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8914408"/>
            <a:ext cx="3076363" cy="470894"/>
          </a:xfrm>
          <a:prstGeom prst="rect">
            <a:avLst/>
          </a:prstGeom>
        </p:spPr>
        <p:txBody>
          <a:bodyPr vert="horz" lIns="93842" tIns="46921" rIns="93842" bIns="46921" rtlCol="0" anchor="b"/>
          <a:lstStyle>
            <a:lvl1pPr algn="r">
              <a:defRPr sz="1200"/>
            </a:lvl1pPr>
          </a:lstStyle>
          <a:p>
            <a:fld id="{CA2BB72A-5B0E-4D54-9581-7FB9215940D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591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DBDF9A-7D05-4323-BF24-681C8C57070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2190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816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5861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4367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0715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7311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59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541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4264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="0" i="0" dirty="0">
              <a:solidFill>
                <a:srgbClr val="1B1B1B"/>
              </a:solidFill>
              <a:effectLst/>
              <a:latin typeface="Source Sans Pro Web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56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3240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9421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0364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456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2BB72A-5B0E-4D54-9581-7FB9215940D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769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14F01-8896-4064-80E8-38D18B80D4E6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35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33B1F-9FE5-46DC-8820-5FF4A22225C7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934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4068C-6E68-4B39-8ECB-1A247611E288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2059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1AD35093-92A3-D84F-B571-C04D66BBD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" y="2"/>
            <a:ext cx="12160251" cy="201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300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0C2CD87-41C9-1E44-A4CF-18B98CA81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F3E59B5-F260-4286-86E0-E779A6E1EFEB}" type="datetime1">
              <a:rPr lang="en-US" smtClean="0"/>
              <a:t>6/14/2023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5370603-274F-DE4E-8D3A-25E2AD15A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5F52AF-8416-EB48-8A07-A4F933860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607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574FF45-73A1-CE4B-A844-5A47C6E01793}"/>
              </a:ext>
            </a:extLst>
          </p:cNvPr>
          <p:cNvCxnSpPr/>
          <p:nvPr/>
        </p:nvCxnSpPr>
        <p:spPr>
          <a:xfrm>
            <a:off x="0" y="1547813"/>
            <a:ext cx="12084051" cy="0"/>
          </a:xfrm>
          <a:prstGeom prst="line">
            <a:avLst/>
          </a:prstGeom>
          <a:ln w="3492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7">
            <a:extLst>
              <a:ext uri="{FF2B5EF4-FFF2-40B4-BE49-F238E27FC236}">
                <a16:creationId xmlns:a16="http://schemas.microsoft.com/office/drawing/2014/main" id="{773F12D3-32D8-874C-8C6E-11CD5E3D52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9714" y="185740"/>
            <a:ext cx="1319212" cy="127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BAC92ED-BDC3-F449-B491-098D32588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FB19FAC6-C248-43DE-B7B9-F9D8FB10DE8F}" type="datetime1">
              <a:rPr lang="en-US" smtClean="0"/>
              <a:t>6/14/2023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77F8829-A9E9-9644-9412-6733148AF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DBB23D-8649-BB42-A6EE-F3151F177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58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CC58F-8D6C-9E46-B308-19871BFBC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C5CE82-0BD1-47BC-807F-A3BE16ACD9B7}" type="datetime1">
              <a:rPr lang="en-US" smtClean="0"/>
              <a:t>6/14/2023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2D5F5B-A970-3D41-9450-F36B7413F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22BB6-1C8D-7C4A-962D-615FC8F0D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87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19EAE56-6AF6-F547-8896-9695475D2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26468F-0008-4BA5-8A84-74D65771E175}" type="datetime1">
              <a:rPr lang="en-US" smtClean="0"/>
              <a:t>6/14/2023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EE27595-40C2-FE4E-83CE-0025D73B8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5861223-ADE1-C646-A1BB-73858882B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5684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7827C75-653D-D343-9FAD-95BF0DB20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612800-303E-4DC6-861D-D00BA0E15172}" type="datetime1">
              <a:rPr lang="en-US" smtClean="0"/>
              <a:t>6/14/2023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9C678B8-DADA-D541-8E22-14CC3E140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F3294A0-D3A6-C945-8281-FC74953A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043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3BE643C-A5BE-2F41-87B3-ADC71A77A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9F3E5-EFCA-4F9A-8F36-CDC841812C6E}" type="datetime1">
              <a:rPr lang="en-US" smtClean="0"/>
              <a:t>6/14/2023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5B5CA2E-C69E-AC40-875C-8E51A3AEA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6BB46B0-F90E-6349-B705-8FDD767F6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3604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B26868D-B770-5B4A-A4DB-B5AB51D6E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7B473D-21B6-4F27-A928-C7D612E7E614}" type="datetime1">
              <a:rPr lang="en-US" smtClean="0"/>
              <a:t>6/14/2023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EC89A6E-811D-114C-8EDB-872C3A5DE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113C40B-2E6C-534A-904B-BE8DF1B1C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504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4FFCC07-A1EE-FB4D-B05E-C82CBB6B7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165D71-275A-4297-8444-AD5361982003}" type="datetime1">
              <a:rPr lang="en-US" smtClean="0"/>
              <a:t>6/14/2023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1694D58-79FC-7440-9F57-B72581F54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950554D-3E16-E642-AC50-1807C1008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02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97D85-0231-404A-B510-68BEC56E2048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08097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CAB846E-ABAE-A24F-B4CF-901029F94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BCAC8F-C029-4EBE-AC6D-ED119E38CF4D}" type="datetime1">
              <a:rPr lang="en-US" smtClean="0"/>
              <a:t>6/14/2023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92A14C3-33EF-0D45-9C87-14A738FC6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E4C88E6-CFBA-B549-81E8-E8659859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28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7ECEE-D1AF-194A-BEBC-075022F58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78E7C5-F9E7-40C7-A553-DA3D881A134E}" type="datetime1">
              <a:rPr lang="en-US" smtClean="0"/>
              <a:t>6/14/2023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A72C0-A5E6-BE42-98C3-2997515B6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C795B-227D-EE45-8BD2-4934B21D1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7579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B16E9-45E8-ED45-B14A-FC73C08CC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E11224-00E4-4D88-8666-29DEA39C6C1F}" type="datetime1">
              <a:rPr lang="en-US" smtClean="0"/>
              <a:t>6/14/2023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E6D68-29BC-9748-885B-D37F9C18F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0B88D-0174-964F-94C4-0D1FFA528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55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DD326-F271-4991-BFCE-EDB1A29C0138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21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10EAE-EC76-43CC-AC3E-F3DE548D0230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042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4F603-4A1E-4D91-A4CA-A7A1D90F0111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4C10F-D550-45E7-9CAB-36011E318751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66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D7EB-03C0-43AF-B606-3DED257B77B8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854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B5B1-34DE-41FE-A1FB-12BD8C70139B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328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81A9C-3AA7-4AD5-BCF6-C385124DCD8D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1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11332-32D8-4EA8-943A-71DFB91F4A00}" type="datetime1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ACF98-F393-469B-9E18-E0878B97C42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175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72DD80B-6F8A-3544-BA1B-D65AFE610E4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5F9E0A9-0668-C343-86BC-632F465253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750F6-9D88-1141-BD5C-A4D9BC476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 smtClean="0">
                <a:solidFill>
                  <a:srgbClr val="898989"/>
                </a:solidFill>
              </a:defRPr>
            </a:lvl1pPr>
          </a:lstStyle>
          <a:p>
            <a:fld id="{995EE0E2-1A88-4B78-919F-73D9A7B13A5F}" type="datetime1">
              <a:rPr lang="en-US" smtClean="0"/>
              <a:t>6/14/2023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FC7E7-4D90-B449-8159-24BBF4479D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536E7-4D60-3348-8C03-15B10A6C78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 smtClean="0">
                <a:solidFill>
                  <a:srgbClr val="898989"/>
                </a:solidFill>
              </a:defRPr>
            </a:lvl1pPr>
          </a:lstStyle>
          <a:p>
            <a:fld id="{B8745024-37CE-4C9A-8772-4D7BDB3E94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5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charset="0"/>
          <a:ea typeface="ＭＳ Ｐゴシック" charset="0"/>
          <a:cs typeface="ＭＳ Ｐゴシック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6082E6A-75DD-428B-832C-1CBDC3A87C32}"/>
              </a:ext>
            </a:extLst>
          </p:cNvPr>
          <p:cNvSpPr txBox="1">
            <a:spLocks/>
          </p:cNvSpPr>
          <p:nvPr/>
        </p:nvSpPr>
        <p:spPr>
          <a:xfrm>
            <a:off x="319314" y="2438400"/>
            <a:ext cx="11466286" cy="381054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endParaRPr lang="en-US" sz="3600" b="1" dirty="0">
              <a:solidFill>
                <a:srgbClr val="2683C6"/>
              </a:solidFill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2683C6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NCVHS Subcommittee on Privacy, Confidentiality and Security</a:t>
            </a: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4500" b="1" i="0" u="none" strike="noStrike" kern="1200" cap="none" spc="0" normalizeH="0" baseline="0" noProof="0" dirty="0">
              <a:ln>
                <a:noFill/>
              </a:ln>
              <a:solidFill>
                <a:srgbClr val="2683C6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2683C6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Comments on Notice of Proposed Rulemaking, “HIPAA Privacy Rule To Support Reproductive Health Care Privacy”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endParaRPr lang="en-US" sz="4500" b="1" dirty="0">
              <a:solidFill>
                <a:srgbClr val="2683C6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en-US" sz="4500" b="1" dirty="0">
              <a:solidFill>
                <a:srgbClr val="2683C6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sz="4500" b="1" dirty="0">
                <a:solidFill>
                  <a:srgbClr val="2683C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June 14, 2023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59A2E601-BB20-4E2B-AF26-20971811C7B8}"/>
              </a:ext>
            </a:extLst>
          </p:cNvPr>
          <p:cNvSpPr txBox="1">
            <a:spLocks/>
          </p:cNvSpPr>
          <p:nvPr/>
        </p:nvSpPr>
        <p:spPr>
          <a:xfrm>
            <a:off x="763713" y="5498528"/>
            <a:ext cx="9904287" cy="9114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6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6AFD461-978A-446A-BD1A-86055C56F311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" y="0"/>
            <a:ext cx="12161520" cy="2011680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7E3518F-FEB1-1D15-4247-270FE796E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6226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A242DB-F87A-3712-B5B7-B20A84A3C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7" y="136523"/>
            <a:ext cx="10515600" cy="1325563"/>
          </a:xfrm>
        </p:spPr>
        <p:txBody>
          <a:bodyPr/>
          <a:lstStyle/>
          <a:p>
            <a:r>
              <a:rPr lang="en-US" sz="4400" b="1" dirty="0"/>
              <a:t>Focus Areas for HHS Consideration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8C997-28EB-06FE-3FAC-D4B855868E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057" y="1825625"/>
            <a:ext cx="11168743" cy="4351338"/>
          </a:xfrm>
        </p:spPr>
        <p:txBody>
          <a:bodyPr/>
          <a:lstStyle/>
          <a:p>
            <a:pPr marL="342900" indent="-342900">
              <a:spcBef>
                <a:spcPts val="0"/>
              </a:spcBef>
              <a:spcAft>
                <a:spcPts val="144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0000"/>
                </a:solidFill>
                <a:ea typeface="Times New Roman" panose="02020603050405020304" pitchFamily="18" charset="0"/>
              </a:rPr>
              <a:t>The </a:t>
            </a:r>
            <a:r>
              <a:rPr lang="en-US" sz="36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prohibition </a:t>
            </a:r>
            <a:r>
              <a:rPr lang="en-US" sz="3600" dirty="0">
                <a:solidFill>
                  <a:srgbClr val="000000"/>
                </a:solidFill>
                <a:ea typeface="Times New Roman" panose="02020603050405020304" pitchFamily="18" charset="0"/>
              </a:rPr>
              <a:t>should include </a:t>
            </a:r>
            <a:r>
              <a:rPr lang="en-US" sz="36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specific and clear definition of “reproductive health care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144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en-US" sz="3600" dirty="0">
                <a:solidFill>
                  <a:srgbClr val="000000"/>
                </a:solidFill>
                <a:ea typeface="Times New Roman" panose="02020603050405020304" pitchFamily="18" charset="0"/>
              </a:rPr>
              <a:t>Use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imes New Roman" panose="02020603050405020304" pitchFamily="18" charset="0"/>
              </a:rPr>
              <a:t>appropriate </a:t>
            </a:r>
            <a:r>
              <a:rPr lang="en-US" sz="3600" dirty="0">
                <a:effectLst/>
                <a:ea typeface="Calibri" panose="020F0502020204030204" pitchFamily="34" charset="0"/>
              </a:rPr>
              <a:t>and clear terms when providing examples of reproductive health care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144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en-US" sz="3600" dirty="0">
                <a:ea typeface="Calibri" panose="020F0502020204030204" pitchFamily="34" charset="0"/>
              </a:rPr>
              <a:t>Consider use of all available authorities</a:t>
            </a:r>
            <a:endParaRPr lang="en-US" sz="3600" dirty="0">
              <a:effectLst/>
              <a:ea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144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endParaRPr lang="en-US" sz="3600" dirty="0">
              <a:effectLst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51C3ED-EFC7-FF42-693E-A1DC5FDEA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124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3A3AB-7CC5-9A63-824F-8A6786736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36523"/>
            <a:ext cx="10515600" cy="1325563"/>
          </a:xfrm>
        </p:spPr>
        <p:txBody>
          <a:bodyPr/>
          <a:lstStyle/>
          <a:p>
            <a:r>
              <a:rPr lang="en-US" sz="4400" b="1" dirty="0"/>
              <a:t>Focus Areas for HHS Consideration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5717E-BCC8-CCD8-FDD1-04B952EDB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599" y="1825625"/>
            <a:ext cx="11716657" cy="4351338"/>
          </a:xfr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4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en-US" sz="4400" dirty="0">
                <a:solidFill>
                  <a:srgbClr val="000000"/>
                </a:solidFill>
                <a:ea typeface="Times New Roman" panose="02020603050405020304" pitchFamily="18" charset="0"/>
              </a:rPr>
              <a:t>Clarify the new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imes New Roman" panose="02020603050405020304" pitchFamily="18" charset="0"/>
              </a:rPr>
              <a:t>definition of “public health”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44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en-US" sz="4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Provide further clarification on de-identified data</a:t>
            </a:r>
            <a:endParaRPr lang="en-US" sz="4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1440"/>
              </a:spcAft>
              <a:buFont typeface="Symbol" panose="05050102010706020507" pitchFamily="18" charset="2"/>
              <a:buChar char=""/>
            </a:pPr>
            <a:r>
              <a:rPr lang="en-US" sz="44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Attestation--recipient pledges not to redisclose to another party for any prohibited purposes</a:t>
            </a:r>
            <a:endParaRPr lang="en-US" sz="4400" dirty="0">
              <a:effectLst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41B2E3-3B84-FDBE-1A59-6013FEFED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650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47E6C-BCD4-272E-9FBF-1875A9A69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571" y="136523"/>
            <a:ext cx="10515600" cy="1325563"/>
          </a:xfrm>
        </p:spPr>
        <p:txBody>
          <a:bodyPr/>
          <a:lstStyle/>
          <a:p>
            <a:r>
              <a:rPr lang="en-US" sz="4400" b="1" dirty="0"/>
              <a:t>Focus Areas for HHS Consideration 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C6D3C-4B04-18C6-12D6-F7B2BEAF1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571" y="1733550"/>
            <a:ext cx="11713029" cy="4351338"/>
          </a:xfr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144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lang="en-US" sz="4400" dirty="0">
                <a:solidFill>
                  <a:srgbClr val="000000"/>
                </a:solidFill>
                <a:ea typeface="Times New Roman" panose="02020603050405020304" pitchFamily="18" charset="0"/>
              </a:rPr>
              <a:t>U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imes New Roman" panose="02020603050405020304" pitchFamily="18" charset="0"/>
              </a:rPr>
              <a:t>pdate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imes New Roman" panose="02020603050405020304" pitchFamily="18" charset="0"/>
              </a:rPr>
              <a:t> Notice of Privacy Practices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144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 panose="020F0502020204030204" pitchFamily="34" charset="0"/>
              </a:rPr>
              <a:t>Address other areas of Health Information Exchange</a:t>
            </a:r>
            <a:r>
              <a:rPr lang="en-US" sz="4400" dirty="0">
                <a:solidFill>
                  <a:srgbClr val="000000"/>
                </a:solidFill>
                <a:ea typeface="Calibri" panose="020F0502020204030204" pitchFamily="34" charset="0"/>
              </a:rPr>
              <a:t>:</a:t>
            </a:r>
          </a:p>
          <a:p>
            <a:pPr marL="1028700" lvl="2" indent="-342900">
              <a:spcBef>
                <a:spcPts val="0"/>
              </a:spcBef>
              <a:spcAft>
                <a:spcPts val="1440"/>
              </a:spcAft>
              <a:buFont typeface="Symbol" panose="05050102010706020507" pitchFamily="18" charset="2"/>
              <a:buChar char=""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 panose="020F0502020204030204" pitchFamily="34" charset="0"/>
              </a:rPr>
              <a:t>Telehealth </a:t>
            </a:r>
          </a:p>
          <a:p>
            <a:pPr marL="1028700" lvl="2" indent="-342900">
              <a:spcBef>
                <a:spcPts val="0"/>
              </a:spcBef>
              <a:spcAft>
                <a:spcPts val="1440"/>
              </a:spcAft>
              <a:buFont typeface="Symbol" panose="05050102010706020507" pitchFamily="18" charset="2"/>
              <a:buChar char=""/>
              <a:defRPr/>
            </a:pPr>
            <a:r>
              <a:rPr lang="en-US" sz="4400" dirty="0">
                <a:solidFill>
                  <a:srgbClr val="000000"/>
                </a:solidFill>
                <a:ea typeface="Calibri" panose="020F0502020204030204" pitchFamily="34" charset="0"/>
              </a:rPr>
              <a:t>Interoperability 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594E77-3544-FFAB-2197-05E04F369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29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005383" y="2571750"/>
            <a:ext cx="7886700" cy="2228850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accent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sz="3000" b="1" dirty="0">
                <a:solidFill>
                  <a:srgbClr val="2683C6"/>
                </a:solidFill>
              </a:rPr>
              <a:t>Questions &amp; Discussion</a:t>
            </a:r>
          </a:p>
          <a:p>
            <a:endParaRPr lang="en-US" sz="3000" b="1" dirty="0">
              <a:solidFill>
                <a:srgbClr val="2683C6"/>
              </a:solidFill>
            </a:endParaRPr>
          </a:p>
          <a:p>
            <a:endParaRPr lang="en-US" sz="3000" b="1" dirty="0">
              <a:solidFill>
                <a:srgbClr val="2683C6"/>
              </a:solidFill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29469E5-3903-C6FE-7C1F-CC1CAEA8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649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563" y="205483"/>
            <a:ext cx="9895807" cy="1078789"/>
          </a:xfrm>
        </p:spPr>
        <p:txBody>
          <a:bodyPr/>
          <a:lstStyle/>
          <a:p>
            <a:r>
              <a:rPr lang="en-US" sz="4400" b="1" dirty="0"/>
              <a:t>Introduction</a:t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562" y="1356264"/>
            <a:ext cx="11869751" cy="5365213"/>
          </a:xfrm>
        </p:spPr>
        <p:txBody>
          <a:bodyPr/>
          <a:lstStyle/>
          <a:p>
            <a:pPr lvl="2"/>
            <a:endParaRPr lang="en-US" sz="2000" dirty="0"/>
          </a:p>
          <a:p>
            <a:pPr marL="342900" lvl="1">
              <a:spcBef>
                <a:spcPts val="0"/>
              </a:spcBef>
              <a:spcAft>
                <a:spcPts val="750"/>
              </a:spcAft>
            </a:pPr>
            <a:r>
              <a:rPr lang="en-US" sz="3200" b="0" i="0" dirty="0">
                <a:solidFill>
                  <a:srgbClr val="1B1B1B"/>
                </a:solidFill>
                <a:effectLst/>
              </a:rPr>
              <a:t>On April 12, 2023, NPRM issued by HHS to modify the HIPAA Privacy Rule to strengthen reproductive health care privacy</a:t>
            </a:r>
          </a:p>
          <a:p>
            <a:pPr marL="171450" lvl="1" indent="0">
              <a:spcBef>
                <a:spcPts val="0"/>
              </a:spcBef>
              <a:spcAft>
                <a:spcPts val="750"/>
              </a:spcAft>
              <a:buNone/>
            </a:pPr>
            <a:endParaRPr lang="en-US" sz="3200" dirty="0">
              <a:solidFill>
                <a:srgbClr val="1B1B1B"/>
              </a:solidFill>
              <a:latin typeface="Source Sans Pro Web"/>
            </a:endParaRPr>
          </a:p>
          <a:p>
            <a:pPr marL="342900" lvl="1" algn="just">
              <a:spcBef>
                <a:spcPts val="0"/>
              </a:spcBef>
              <a:spcAft>
                <a:spcPts val="75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Primary Purpose of the NPRM:</a:t>
            </a:r>
          </a:p>
          <a:p>
            <a:pPr marL="685800" lvl="2" algn="just">
              <a:spcBef>
                <a:spcPts val="0"/>
              </a:spcBef>
              <a:spcAft>
                <a:spcPts val="750"/>
              </a:spcAft>
            </a:pPr>
            <a:r>
              <a:rPr lang="en-US" sz="3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ea typeface="Calibri" panose="020F0502020204030204" pitchFamily="34" charset="0"/>
              </a:rPr>
              <a:t>M</a:t>
            </a:r>
            <a:r>
              <a:rPr lang="en-US" sz="3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odify the “Privacy Rule” under HIPAA and the HITECH Act to address</a:t>
            </a:r>
            <a:r>
              <a:rPr lang="en-US" sz="3200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concerns about reproductive health care privacy that have arisen after the </a:t>
            </a:r>
            <a:r>
              <a:rPr lang="en-US" sz="3200" i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Dobbs</a:t>
            </a:r>
            <a:r>
              <a:rPr lang="en-US" sz="3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ruling</a:t>
            </a:r>
          </a:p>
          <a:p>
            <a:pPr marL="514350" lvl="2" indent="0" algn="just">
              <a:spcBef>
                <a:spcPts val="0"/>
              </a:spcBef>
              <a:spcAft>
                <a:spcPts val="750"/>
              </a:spcAft>
              <a:buNone/>
            </a:pPr>
            <a:endParaRPr lang="en-US" sz="32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342900" lvl="1">
              <a:spcBef>
                <a:spcPts val="0"/>
              </a:spcBef>
              <a:spcAft>
                <a:spcPts val="750"/>
              </a:spcAft>
            </a:pPr>
            <a:r>
              <a:rPr lang="en-US" sz="3200" dirty="0">
                <a:solidFill>
                  <a:srgbClr val="000000"/>
                </a:solidFill>
                <a:ea typeface="Calibri" panose="020F0502020204030204" pitchFamily="34" charset="0"/>
              </a:rPr>
              <a:t>HHS </a:t>
            </a:r>
            <a:r>
              <a:rPr lang="en-US" sz="3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specifically invited NCVHS  to comment and cites past work of the committee  </a:t>
            </a:r>
            <a:endParaRPr lang="en-US" sz="3200" dirty="0">
              <a:effectLst/>
              <a:ea typeface="Calibri" panose="020F0502020204030204" pitchFamily="34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750"/>
              </a:spcAft>
            </a:pP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28625" indent="-342900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8096DA4-00A5-B946-D684-966C8C9D6F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5334000" cy="365125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HIPAA: Health Insurance Portability and Accountability Act of 1996</a:t>
            </a:r>
          </a:p>
          <a:p>
            <a:r>
              <a:rPr lang="en-US" sz="9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HITECH Act: </a:t>
            </a:r>
            <a:r>
              <a:rPr lang="en-US" dirty="0"/>
              <a:t>Health Information Technology for Economic and Clinical Health Act of 2009</a:t>
            </a:r>
          </a:p>
          <a:p>
            <a:r>
              <a:rPr lang="en-US" dirty="0"/>
              <a:t>NCVHS: National Committee on Vital and Health Statistics</a:t>
            </a:r>
          </a:p>
          <a:p>
            <a:r>
              <a:rPr lang="en-US" dirty="0"/>
              <a:t>NPRM: Notice of Proposed Rulemaking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904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D6077-8822-A2DD-A92E-F5CFC1798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779" y="208716"/>
            <a:ext cx="9964821" cy="1325563"/>
          </a:xfrm>
        </p:spPr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Past Relevant Work of </a:t>
            </a:r>
            <a:r>
              <a:rPr lang="en-US" sz="4400" b="1" dirty="0"/>
              <a:t>NCVHS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C4ECF24-98F6-9854-9FF8-C9812B87DA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9554924"/>
              </p:ext>
            </p:extLst>
          </p:nvPr>
        </p:nvGraphicFramePr>
        <p:xfrm>
          <a:off x="296779" y="1645150"/>
          <a:ext cx="11686673" cy="4823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7CA1D8-D739-58B7-06C4-C255A3E6F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54058"/>
            <a:ext cx="4114800" cy="567420"/>
          </a:xfrm>
        </p:spPr>
        <p:txBody>
          <a:bodyPr/>
          <a:lstStyle/>
          <a:p>
            <a:r>
              <a:rPr lang="en-US" dirty="0"/>
              <a:t>NCVHS: National Committee on Vital and Health Statistics</a:t>
            </a:r>
          </a:p>
          <a:p>
            <a:r>
              <a:rPr lang="en-US" dirty="0"/>
              <a:t>NHIN: Nationwide Health Information Network</a:t>
            </a:r>
          </a:p>
          <a:p>
            <a:r>
              <a:rPr lang="en-US" dirty="0"/>
              <a:t>PCS: Privacy, Confidentiality and Security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433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C65C2-125D-3831-0C5F-0F9FF7F9BC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5943"/>
            <a:ext cx="10515600" cy="1325563"/>
          </a:xfrm>
        </p:spPr>
        <p:txBody>
          <a:bodyPr/>
          <a:lstStyle/>
          <a:p>
            <a:r>
              <a:rPr lang="en-US" sz="4400" b="1" i="0" dirty="0">
                <a:solidFill>
                  <a:srgbClr val="0070C0"/>
                </a:solidFill>
                <a:effectLst/>
                <a:latin typeface="Source Sans Pro Web"/>
              </a:rPr>
              <a:t>Key Provisions Of NPRM</a:t>
            </a:r>
            <a:br>
              <a:rPr lang="en-US" b="1" i="0" dirty="0">
                <a:solidFill>
                  <a:srgbClr val="0070C0"/>
                </a:solidFill>
                <a:effectLst/>
                <a:latin typeface="Source Sans Pro Web"/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90CD6-49F4-573C-CCEB-8EF7FD06A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857" y="1825625"/>
            <a:ext cx="11509829" cy="4836432"/>
          </a:xfrm>
        </p:spPr>
        <p:txBody>
          <a:bodyPr/>
          <a:lstStyle/>
          <a:p>
            <a:r>
              <a:rPr lang="en-US" sz="2800" dirty="0"/>
              <a:t>New Category of Prohibited Uses and Disclosures for either:</a:t>
            </a:r>
          </a:p>
          <a:p>
            <a:pPr marL="0" indent="0">
              <a:buNone/>
            </a:pPr>
            <a:endParaRPr lang="en-US" sz="2800" dirty="0"/>
          </a:p>
          <a:p>
            <a:pPr lvl="1"/>
            <a:r>
              <a:rPr lang="en-US" sz="2800" dirty="0"/>
              <a:t>A criminal, civil, or administrative investigation against any person in seeking, obtaining, providing, or facilitating lawful reproductive health care.</a:t>
            </a:r>
          </a:p>
          <a:p>
            <a:pPr marL="342900" lvl="1" indent="0">
              <a:buNone/>
            </a:pPr>
            <a:endParaRPr lang="en-US" sz="2800" dirty="0"/>
          </a:p>
          <a:p>
            <a:pPr lvl="1"/>
            <a:r>
              <a:rPr lang="en-US" sz="2800" dirty="0"/>
              <a:t>The identification of any person for the purpose of initiating such investigations or proceedings</a:t>
            </a:r>
            <a:endParaRPr lang="en-US" sz="25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F9660D-7982-4DED-656E-09B65065D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37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A68390-45D2-BE0D-AA18-489A23C80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07070"/>
            <a:ext cx="10515600" cy="1325563"/>
          </a:xfrm>
        </p:spPr>
        <p:txBody>
          <a:bodyPr/>
          <a:lstStyle/>
          <a:p>
            <a:r>
              <a:rPr lang="en-US" sz="4400" b="1" i="0" dirty="0">
                <a:solidFill>
                  <a:srgbClr val="0070C0"/>
                </a:solidFill>
                <a:effectLst/>
                <a:latin typeface="Source Sans Pro Web"/>
              </a:rPr>
              <a:t>Key Provisions Of NPRM</a:t>
            </a:r>
            <a:b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ource Sans Pro Web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C01D8-3682-16F3-F90E-33A593CCB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371" y="1825624"/>
            <a:ext cx="11509829" cy="4725305"/>
          </a:xfrm>
        </p:spPr>
        <p:txBody>
          <a:bodyPr/>
          <a:lstStyle/>
          <a:p>
            <a:r>
              <a:rPr lang="en-US" sz="2800" dirty="0"/>
              <a:t>Such disclosures of PHI would be </a:t>
            </a:r>
            <a:r>
              <a:rPr lang="en-US" sz="2800" u="sng" dirty="0"/>
              <a:t>prohibited</a:t>
            </a:r>
            <a:r>
              <a:rPr lang="en-US" sz="2800" dirty="0"/>
              <a:t> when the reproductive health care is:</a:t>
            </a:r>
          </a:p>
          <a:p>
            <a:pPr lvl="1"/>
            <a:r>
              <a:rPr lang="en-US" sz="3200" dirty="0"/>
              <a:t>provided outside of the state </a:t>
            </a:r>
          </a:p>
          <a:p>
            <a:pPr lvl="1"/>
            <a:r>
              <a:rPr lang="en-US" sz="3200" dirty="0"/>
              <a:t>where the investigation is authorized and </a:t>
            </a:r>
          </a:p>
          <a:p>
            <a:pPr lvl="1"/>
            <a:r>
              <a:rPr lang="en-US" sz="3200" dirty="0"/>
              <a:t>where such health care is lawfully provided </a:t>
            </a:r>
          </a:p>
          <a:p>
            <a:pPr lvl="1"/>
            <a:r>
              <a:rPr lang="en-US" sz="3200" dirty="0"/>
              <a:t>authorized by federal law</a:t>
            </a:r>
          </a:p>
          <a:p>
            <a:pPr lvl="1"/>
            <a:r>
              <a:rPr lang="en-US" sz="3200" dirty="0"/>
              <a:t>provided in the state where the investigation is authorized and is permitted by the law of that state</a:t>
            </a:r>
          </a:p>
          <a:p>
            <a:endParaRPr lang="en-US" sz="2800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9F4ADE3-1E50-81A7-C8CD-268B3179C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80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7906C-E034-7045-1CD2-D90FF015F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1514" y="365127"/>
            <a:ext cx="10515600" cy="1325563"/>
          </a:xfrm>
        </p:spPr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ource Sans Pro Web"/>
                <a:ea typeface="Tahoma" panose="020B0604030504040204" pitchFamily="34" charset="0"/>
                <a:cs typeface="Tahoma" panose="020B0604030504040204" pitchFamily="34" charset="0"/>
              </a:rPr>
              <a:t>Key Provisions of NPRM</a:t>
            </a:r>
            <a:b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ource Sans Pro Web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22BE4-0FE9-BA3A-2BA6-BABF3A5A0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14" y="1690690"/>
            <a:ext cx="11654971" cy="4821918"/>
          </a:xfrm>
        </p:spPr>
        <p:txBody>
          <a:bodyPr/>
          <a:lstStyle/>
          <a:p>
            <a:r>
              <a:rPr lang="en-US" sz="4000" dirty="0"/>
              <a:t>Use or disclose PHI for purposes permitted under the Privacy Rule:</a:t>
            </a:r>
          </a:p>
          <a:p>
            <a:pPr lvl="1"/>
            <a:r>
              <a:rPr lang="en-US" sz="4000" dirty="0"/>
              <a:t> professional misconduct or negligence involving reproductive health care</a:t>
            </a:r>
          </a:p>
          <a:p>
            <a:pPr lvl="1"/>
            <a:r>
              <a:rPr lang="en-US" sz="4000" dirty="0"/>
              <a:t>defend any person in a criminal, civil, or administrative proceeding for providing reproductive health care</a:t>
            </a:r>
          </a:p>
          <a:p>
            <a:pPr lvl="1"/>
            <a:r>
              <a:rPr lang="en-US" sz="4000" dirty="0"/>
              <a:t>conduct an audit for health oversight purposes</a:t>
            </a:r>
          </a:p>
          <a:p>
            <a:pPr lvl="1"/>
            <a:endParaRPr lang="en-US" sz="25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59D99C-2CAE-2183-5075-282411F3B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34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4DE73-5E61-DAF4-1607-475DA646B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8684"/>
            <a:ext cx="10515600" cy="1325563"/>
          </a:xfrm>
        </p:spPr>
        <p:txBody>
          <a:bodyPr/>
          <a:lstStyle/>
          <a:p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ource Sans Pro Web"/>
                <a:ea typeface="Tahoma" panose="020B0604030504040204" pitchFamily="34" charset="0"/>
                <a:cs typeface="Tahoma" panose="020B0604030504040204" pitchFamily="34" charset="0"/>
              </a:rPr>
              <a:t>Key Provisions of NPRM</a:t>
            </a:r>
            <a:endParaRPr lang="en-US" sz="4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F0E9E-38B5-7210-FC88-353350E8A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5" y="1825625"/>
            <a:ext cx="11771085" cy="4778376"/>
          </a:xfrm>
        </p:spPr>
        <p:txBody>
          <a:bodyPr/>
          <a:lstStyle/>
          <a:p>
            <a:pPr marL="0" indent="0">
              <a:buNone/>
            </a:pPr>
            <a:r>
              <a:rPr lang="en-US" sz="3600" b="0" i="0" dirty="0">
                <a:solidFill>
                  <a:srgbClr val="1B1B1B"/>
                </a:solidFill>
                <a:effectLst/>
              </a:rPr>
              <a:t>Re</a:t>
            </a:r>
            <a:r>
              <a:rPr lang="en-US" sz="3600" dirty="0">
                <a:solidFill>
                  <a:srgbClr val="1B1B1B"/>
                </a:solidFill>
              </a:rPr>
              <a:t>quires a </a:t>
            </a:r>
            <a:r>
              <a:rPr lang="en-US" sz="3600" b="0" i="0" dirty="0">
                <a:solidFill>
                  <a:srgbClr val="1B1B1B"/>
                </a:solidFill>
                <a:effectLst/>
              </a:rPr>
              <a:t>signed attestation that the use or disclosure of PHI is not for a prohibited purpose for any of the </a:t>
            </a:r>
            <a:r>
              <a:rPr lang="en-US" sz="3600" dirty="0">
                <a:solidFill>
                  <a:srgbClr val="1B1B1B"/>
                </a:solidFill>
              </a:rPr>
              <a:t>following</a:t>
            </a:r>
            <a:r>
              <a:rPr lang="en-US" sz="3600" b="0" i="0" dirty="0">
                <a:solidFill>
                  <a:srgbClr val="1B1B1B"/>
                </a:solidFill>
                <a:effectLst/>
              </a:rPr>
              <a:t>:</a:t>
            </a:r>
          </a:p>
          <a:p>
            <a:pPr marL="0" indent="0">
              <a:buNone/>
            </a:pPr>
            <a:endParaRPr lang="en-US" sz="3600" b="0" i="0" dirty="0">
              <a:solidFill>
                <a:srgbClr val="1B1B1B"/>
              </a:solidFill>
              <a:effectLst/>
            </a:endParaRPr>
          </a:p>
          <a:p>
            <a:pPr lvl="1"/>
            <a:r>
              <a:rPr lang="en-US" sz="3600" b="0" i="0" dirty="0">
                <a:solidFill>
                  <a:srgbClr val="1B1B1B"/>
                </a:solidFill>
                <a:effectLst/>
              </a:rPr>
              <a:t>Health oversight activities.</a:t>
            </a:r>
          </a:p>
          <a:p>
            <a:pPr lvl="1"/>
            <a:r>
              <a:rPr lang="en-US" sz="3600" b="0" i="0" dirty="0">
                <a:solidFill>
                  <a:srgbClr val="1B1B1B"/>
                </a:solidFill>
                <a:effectLst/>
              </a:rPr>
              <a:t>Judicial and administrative proceedings.</a:t>
            </a:r>
          </a:p>
          <a:p>
            <a:pPr lvl="1"/>
            <a:r>
              <a:rPr lang="en-US" sz="3600" b="0" i="0" dirty="0">
                <a:solidFill>
                  <a:srgbClr val="1B1B1B"/>
                </a:solidFill>
                <a:effectLst/>
              </a:rPr>
              <a:t>Law enforcement purposes.</a:t>
            </a:r>
          </a:p>
          <a:p>
            <a:pPr lvl="1"/>
            <a:r>
              <a:rPr lang="en-US" sz="3600" b="0" i="0" dirty="0">
                <a:solidFill>
                  <a:srgbClr val="1B1B1B"/>
                </a:solidFill>
                <a:effectLst/>
              </a:rPr>
              <a:t>Disclosures to coroners and medical examiners.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6FA64B-6584-886F-D497-344CB46AF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PHI: Protected Health Information</a:t>
            </a:r>
          </a:p>
        </p:txBody>
      </p:sp>
    </p:spTree>
    <p:extLst>
      <p:ext uri="{BB962C8B-B14F-4D97-AF65-F5344CB8AC3E}">
        <p14:creationId xmlns:p14="http://schemas.microsoft.com/office/powerpoint/2010/main" val="1209184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EFC41-8FEF-FE46-7C5F-D8D89DD6C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543" y="292556"/>
            <a:ext cx="10515600" cy="1325563"/>
          </a:xfrm>
        </p:spPr>
        <p:txBody>
          <a:bodyPr/>
          <a:lstStyle/>
          <a:p>
            <a:r>
              <a:rPr lang="en-US" sz="4400" b="1" dirty="0">
                <a:solidFill>
                  <a:srgbClr val="0070C0"/>
                </a:solidFill>
                <a:latin typeface="Source Sans Pro Web"/>
              </a:rPr>
              <a:t>Other Key Provisions of NPRM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ource Sans Pro Web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kumimoji="0" lang="en-US" sz="33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ource Sans Pro Web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AB79E-59F3-74A1-33B3-A541C99D0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543" y="1825625"/>
            <a:ext cx="11183257" cy="3733346"/>
          </a:xfrm>
        </p:spPr>
        <p:txBody>
          <a:bodyPr/>
          <a:lstStyle/>
          <a:p>
            <a:r>
              <a:rPr lang="en-US" sz="4000" dirty="0"/>
              <a:t>Adding a Definition of “Reproductive Health Care”</a:t>
            </a:r>
          </a:p>
          <a:p>
            <a:r>
              <a:rPr lang="en-US" sz="4000" dirty="0"/>
              <a:t>Define “public health” surveillance, investigation, or intervention </a:t>
            </a:r>
          </a:p>
          <a:p>
            <a:r>
              <a:rPr lang="en-US" sz="4000" dirty="0"/>
              <a:t>Clarifying the definition of “person”</a:t>
            </a:r>
          </a:p>
          <a:p>
            <a:r>
              <a:rPr lang="en-US" sz="4000" dirty="0"/>
              <a:t>Update Notice of Privacy Practices</a:t>
            </a:r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342900" lvl="1" indent="0">
              <a:buNone/>
            </a:pPr>
            <a:endParaRPr lang="en-US" sz="25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C08A2E-CE07-3393-A4E9-C1DB1FAF2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24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507CA-F1A7-8591-F103-B605CC13A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85" y="204214"/>
            <a:ext cx="10515600" cy="1325563"/>
          </a:xfrm>
        </p:spPr>
        <p:txBody>
          <a:bodyPr/>
          <a:lstStyle/>
          <a:p>
            <a:r>
              <a:rPr lang="en-US" sz="4400" b="1" dirty="0"/>
              <a:t>Focus Areas for HHS Consideration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BA1F9-13BA-FD5E-D821-D389EB930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5" y="1727200"/>
            <a:ext cx="11582401" cy="5675086"/>
          </a:xfrm>
        </p:spPr>
        <p:txBody>
          <a:bodyPr/>
          <a:lstStyle/>
          <a:p>
            <a:pPr marL="342900" indent="-342900">
              <a:spcBef>
                <a:spcPts val="0"/>
              </a:spcBef>
              <a:spcAft>
                <a:spcPts val="144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0000"/>
                </a:solidFill>
                <a:ea typeface="Times New Roman" panose="02020603050405020304" pitchFamily="18" charset="0"/>
              </a:rPr>
              <a:t>C</a:t>
            </a:r>
            <a:r>
              <a:rPr lang="en-US" sz="36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onsider eliminating the current distinction between care that is lawful and care that is not</a:t>
            </a:r>
            <a:endParaRPr lang="en-US" sz="3600" dirty="0">
              <a:effectLst/>
              <a:ea typeface="Calibri" panose="020F0502020204030204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144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0000"/>
                </a:solidFill>
                <a:ea typeface="Times New Roman" panose="02020603050405020304" pitchFamily="18" charset="0"/>
              </a:rPr>
              <a:t>Require attestations for all requests for PHI, rather than limiting to requests “potentially related to reproductive health care”</a:t>
            </a:r>
          </a:p>
          <a:p>
            <a:pPr marL="342900" indent="-342900">
              <a:spcBef>
                <a:spcPts val="0"/>
              </a:spcBef>
              <a:spcAft>
                <a:spcPts val="1440"/>
              </a:spcAft>
              <a:buFont typeface="Symbol" panose="05050102010706020507" pitchFamily="18" charset="2"/>
              <a:buChar char=""/>
            </a:pPr>
            <a:r>
              <a:rPr lang="en-US" sz="3600" dirty="0">
                <a:solidFill>
                  <a:srgbClr val="000000"/>
                </a:solidFill>
                <a:ea typeface="Times New Roman" panose="02020603050405020304" pitchFamily="18" charset="0"/>
              </a:rPr>
              <a:t>Define reproductive health care in clear and specific terms if used in the requirement for attestations</a:t>
            </a:r>
          </a:p>
          <a:p>
            <a:pPr marL="0" indent="0">
              <a:spcBef>
                <a:spcPts val="0"/>
              </a:spcBef>
              <a:spcAft>
                <a:spcPts val="1440"/>
              </a:spcAft>
              <a:buNone/>
            </a:pPr>
            <a:endParaRPr lang="en-US" sz="3600" dirty="0">
              <a:solidFill>
                <a:srgbClr val="000000"/>
              </a:solidFill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1440"/>
              </a:spcAft>
              <a:buFont typeface="Symbol" panose="05050102010706020507" pitchFamily="18" charset="2"/>
              <a:buChar char=""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A4176D-16BA-DC3D-16C9-C58E2EC3E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799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V &amp; T Roundtable_July_8_2018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8B5DB443B29734287CF79EFDDD58B6D" ma:contentTypeVersion="13" ma:contentTypeDescription="Create a new document." ma:contentTypeScope="" ma:versionID="d620d3a3a1f7ab09865841d7c0e08117">
  <xsd:schema xmlns:xsd="http://www.w3.org/2001/XMLSchema" xmlns:xs="http://www.w3.org/2001/XMLSchema" xmlns:p="http://schemas.microsoft.com/office/2006/metadata/properties" xmlns:ns2="bfc533d5-1885-4489-9c52-07570b638419" xmlns:ns3="72fea079-74f7-4372-97b8-750a8c0d9479" targetNamespace="http://schemas.microsoft.com/office/2006/metadata/properties" ma:root="true" ma:fieldsID="055e0e653c1b672cd1dfa9776a31c3da" ns2:_="" ns3:_="">
    <xsd:import namespace="bfc533d5-1885-4489-9c52-07570b638419"/>
    <xsd:import namespace="72fea079-74f7-4372-97b8-750a8c0d94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c533d5-1885-4489-9c52-07570b6384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ea079-74f7-4372-97b8-750a8c0d947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A4DA27F-2AAC-4DC7-8DA6-23803EC7CA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c533d5-1885-4489-9c52-07570b638419"/>
    <ds:schemaRef ds:uri="72fea079-74f7-4372-97b8-750a8c0d94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704EDBE-A864-4329-9145-6A5EA212B0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A24E0E-D1DF-4630-9482-A3096F7B4826}">
  <ds:schemaRefs>
    <ds:schemaRef ds:uri="bfc533d5-1885-4489-9c52-07570b638419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72fea079-74f7-4372-97b8-750a8c0d947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14646</TotalTime>
  <Words>678</Words>
  <Application>Microsoft Office PowerPoint</Application>
  <PresentationFormat>Widescreen</PresentationFormat>
  <Paragraphs>104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Source Sans Pro Web</vt:lpstr>
      <vt:lpstr>Symbol</vt:lpstr>
      <vt:lpstr>Tahoma</vt:lpstr>
      <vt:lpstr>Wingdings</vt:lpstr>
      <vt:lpstr>Office Theme</vt:lpstr>
      <vt:lpstr>HV &amp; T Roundtable_July_8_2018</vt:lpstr>
      <vt:lpstr>PowerPoint Presentation</vt:lpstr>
      <vt:lpstr>Introduction </vt:lpstr>
      <vt:lpstr>Past Relevant Work of NCVHS</vt:lpstr>
      <vt:lpstr>Key Provisions Of NPRM </vt:lpstr>
      <vt:lpstr>Key Provisions Of NPRM </vt:lpstr>
      <vt:lpstr>Key Provisions of NPRM </vt:lpstr>
      <vt:lpstr>Key Provisions of NPRM</vt:lpstr>
      <vt:lpstr>Other Key Provisions of NPRM  </vt:lpstr>
      <vt:lpstr>Focus Areas for HHS Consideration </vt:lpstr>
      <vt:lpstr>Focus Areas for HHS Consideration   </vt:lpstr>
      <vt:lpstr>Focus Areas for HHS Consideration </vt:lpstr>
      <vt:lpstr>Focus Areas for HHS Consideration 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Hines, Rebecca (CDC/OPHSS/NCHS)</dc:creator>
  <cp:lastModifiedBy>Ella Blue</cp:lastModifiedBy>
  <cp:revision>242</cp:revision>
  <cp:lastPrinted>2023-06-14T01:46:31Z</cp:lastPrinted>
  <dcterms:created xsi:type="dcterms:W3CDTF">2019-04-22T17:55:03Z</dcterms:created>
  <dcterms:modified xsi:type="dcterms:W3CDTF">2023-06-14T13:30:52Z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2021-08-26T19:22:46Z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f98b4026-1655-4ef8-a06c-b3994813127c</vt:lpwstr>
  </property>
  <property fmtid="{D5CDD505-2E9C-101B-9397-08002B2CF9AE}" pid="8" name="MSIP_Label_8af03ff0-41c5-4c41-b55e-fabb8fae94be_ContentBits">
    <vt:lpwstr>0</vt:lpwstr>
  </property>
  <property fmtid="{D5CDD505-2E9C-101B-9397-08002B2CF9AE}" pid="9" name="_NewReviewCycle">
    <vt:lpwstr/>
  </property>
  <property fmtid="{D5CDD505-2E9C-101B-9397-08002B2CF9AE}" pid="10" name="ContentTypeId">
    <vt:lpwstr>0x01010018B5DB443B29734287CF79EFDDD58B6D</vt:lpwstr>
  </property>
</Properties>
</file>